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2"/>
  </p:sldMasterIdLst>
  <p:notesMasterIdLst>
    <p:notesMasterId r:id="rId30"/>
  </p:notesMasterIdLst>
  <p:sldIdLst>
    <p:sldId id="299" r:id="rId3"/>
    <p:sldId id="328" r:id="rId4"/>
    <p:sldId id="355" r:id="rId5"/>
    <p:sldId id="356" r:id="rId6"/>
    <p:sldId id="372" r:id="rId7"/>
    <p:sldId id="373" r:id="rId8"/>
    <p:sldId id="338" r:id="rId9"/>
    <p:sldId id="346" r:id="rId10"/>
    <p:sldId id="376" r:id="rId11"/>
    <p:sldId id="377" r:id="rId12"/>
    <p:sldId id="339" r:id="rId13"/>
    <p:sldId id="375" r:id="rId14"/>
    <p:sldId id="374" r:id="rId15"/>
    <p:sldId id="378" r:id="rId16"/>
    <p:sldId id="336" r:id="rId17"/>
    <p:sldId id="349" r:id="rId18"/>
    <p:sldId id="360" r:id="rId19"/>
    <p:sldId id="379" r:id="rId20"/>
    <p:sldId id="343" r:id="rId21"/>
    <p:sldId id="342" r:id="rId22"/>
    <p:sldId id="380" r:id="rId23"/>
    <p:sldId id="335" r:id="rId24"/>
    <p:sldId id="326" r:id="rId25"/>
    <p:sldId id="359" r:id="rId26"/>
    <p:sldId id="350" r:id="rId27"/>
    <p:sldId id="353" r:id="rId28"/>
    <p:sldId id="351" r:id="rId29"/>
  </p:sldIdLst>
  <p:sldSz cx="9144000" cy="6858000" type="screen4x3"/>
  <p:notesSz cx="6858000" cy="9144000"/>
  <p:defaultTextStyle>
    <a:defPPr>
      <a:defRPr lang="da-DK"/>
    </a:defPPr>
    <a:lvl1pPr algn="l" defTabSz="457200" rtl="0" fontAlgn="base">
      <a:spcBef>
        <a:spcPct val="0"/>
      </a:spcBef>
      <a:spcAft>
        <a:spcPct val="0"/>
      </a:spcAft>
      <a:defRPr kern="1200">
        <a:solidFill>
          <a:schemeClr val="tx1"/>
        </a:solidFill>
        <a:latin typeface="Arial" charset="0"/>
        <a:ea typeface="ＭＳ Ｐゴシック"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F47C"/>
    <a:srgbClr val="99FF99"/>
    <a:srgbClr val="BCF2BF"/>
    <a:srgbClr val="CBF8B2"/>
    <a:srgbClr val="CCFF66"/>
    <a:srgbClr val="00FF99"/>
    <a:srgbClr val="95F5C0"/>
    <a:srgbClr val="66FF33"/>
    <a:srgbClr val="D5F7D7"/>
    <a:srgbClr val="E0FBD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48" autoAdjust="0"/>
    <p:restoredTop sz="94633" autoAdjust="0"/>
  </p:normalViewPr>
  <p:slideViewPr>
    <p:cSldViewPr snapToGrid="0">
      <p:cViewPr>
        <p:scale>
          <a:sx n="75" d="100"/>
          <a:sy n="75" d="100"/>
        </p:scale>
        <p:origin x="-2652" y="-1188"/>
      </p:cViewPr>
      <p:guideLst>
        <p:guide orient="horz" pos="4319"/>
        <p:guide pos="554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40" d="100"/>
        <a:sy n="4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FA42CC-A5DB-0A40-995E-9FBBFDB4B755}" type="doc">
      <dgm:prSet loTypeId="urn:microsoft.com/office/officeart/2005/8/layout/venn1" loCatId="relationship" qsTypeId="urn:microsoft.com/office/officeart/2005/8/quickstyle/simple4" qsCatId="simple" csTypeId="urn:microsoft.com/office/officeart/2005/8/colors/accent1_2" csCatId="accent1" phldr="1"/>
      <dgm:spPr/>
    </dgm:pt>
    <dgm:pt modelId="{EB4755E5-5257-FE40-AA85-EA94980FC2ED}">
      <dgm:prSet phldrT="[Text]"/>
      <dgm:spPr>
        <a:gradFill flip="none" rotWithShape="1">
          <a:gsLst>
            <a:gs pos="0">
              <a:srgbClr val="FF6D6D"/>
            </a:gs>
            <a:gs pos="100000">
              <a:srgbClr val="FF4747"/>
            </a:gs>
          </a:gsLst>
          <a:lin ang="16200000" scaled="0"/>
          <a:tileRect/>
        </a:gradFill>
      </dgm:spPr>
      <dgm:t>
        <a:bodyPr/>
        <a:lstStyle/>
        <a:p>
          <a:r>
            <a:rPr lang="pt-BR" dirty="0" smtClean="0"/>
            <a:t>N=13</a:t>
          </a:r>
          <a:r>
            <a:rPr lang="hr-HR" dirty="0" smtClean="0"/>
            <a:t>0</a:t>
          </a:r>
          <a:endParaRPr lang="en-US" dirty="0">
            <a:latin typeface="Arial" pitchFamily="34" charset="0"/>
            <a:cs typeface="Arial"/>
          </a:endParaRPr>
        </a:p>
      </dgm:t>
    </dgm:pt>
    <dgm:pt modelId="{1B0A15C6-4D9A-D34C-A73F-5C7F5ED73496}" type="parTrans" cxnId="{8F287091-83DB-9642-B04B-8D4860E714A0}">
      <dgm:prSet/>
      <dgm:spPr/>
      <dgm:t>
        <a:bodyPr/>
        <a:lstStyle/>
        <a:p>
          <a:endParaRPr lang="en-US"/>
        </a:p>
      </dgm:t>
    </dgm:pt>
    <dgm:pt modelId="{51233C42-6B12-364B-93E9-B5698B9C37F2}" type="sibTrans" cxnId="{8F287091-83DB-9642-B04B-8D4860E714A0}">
      <dgm:prSet/>
      <dgm:spPr/>
      <dgm:t>
        <a:bodyPr/>
        <a:lstStyle/>
        <a:p>
          <a:endParaRPr lang="en-US"/>
        </a:p>
      </dgm:t>
    </dgm:pt>
    <dgm:pt modelId="{57683987-7F8C-9543-9B20-5EC6409DF48F}">
      <dgm:prSet phldrT="[Text]"/>
      <dgm:spPr>
        <a:gradFill rotWithShape="0">
          <a:gsLst>
            <a:gs pos="0">
              <a:srgbClr val="FB9393">
                <a:alpha val="88000"/>
              </a:srgbClr>
            </a:gs>
            <a:gs pos="100000">
              <a:srgbClr val="FFABAB">
                <a:alpha val="50000"/>
              </a:srgbClr>
            </a:gs>
          </a:gsLst>
        </a:gradFill>
      </dgm:spPr>
      <dgm:t>
        <a:bodyPr/>
        <a:lstStyle/>
        <a:p>
          <a:r>
            <a:rPr lang="hr-HR" dirty="0" smtClean="0">
              <a:solidFill>
                <a:schemeClr val="accent1">
                  <a:lumMod val="50000"/>
                </a:schemeClr>
              </a:solidFill>
              <a:latin typeface="Arial" pitchFamily="34" charset="0"/>
              <a:cs typeface="Arial"/>
            </a:rPr>
            <a:t>NE</a:t>
          </a:r>
        </a:p>
        <a:p>
          <a:r>
            <a:rPr lang="hr-HR" dirty="0" smtClean="0">
              <a:solidFill>
                <a:schemeClr val="accent1">
                  <a:lumMod val="50000"/>
                </a:schemeClr>
              </a:solidFill>
              <a:latin typeface="Arial" pitchFamily="34" charset="0"/>
              <a:cs typeface="Arial"/>
            </a:rPr>
            <a:t>63%</a:t>
          </a:r>
          <a:endParaRPr lang="en-US" dirty="0">
            <a:solidFill>
              <a:schemeClr val="accent1">
                <a:lumMod val="50000"/>
              </a:schemeClr>
            </a:solidFill>
            <a:latin typeface="Arial" pitchFamily="34" charset="0"/>
            <a:cs typeface="Arial"/>
          </a:endParaRPr>
        </a:p>
      </dgm:t>
    </dgm:pt>
    <dgm:pt modelId="{7E562330-9CB4-F04C-927C-7B9506E4EAFE}" type="parTrans" cxnId="{3B8B8485-CE1B-F041-88E0-1EEE8E03A7D6}">
      <dgm:prSet/>
      <dgm:spPr/>
      <dgm:t>
        <a:bodyPr/>
        <a:lstStyle/>
        <a:p>
          <a:endParaRPr lang="en-US"/>
        </a:p>
      </dgm:t>
    </dgm:pt>
    <dgm:pt modelId="{9323731C-452A-DE40-A23E-11A125DB5DFE}" type="sibTrans" cxnId="{3B8B8485-CE1B-F041-88E0-1EEE8E03A7D6}">
      <dgm:prSet/>
      <dgm:spPr/>
      <dgm:t>
        <a:bodyPr/>
        <a:lstStyle/>
        <a:p>
          <a:endParaRPr lang="en-US"/>
        </a:p>
      </dgm:t>
    </dgm:pt>
    <dgm:pt modelId="{56C66CBA-9F4F-C24B-BF63-710D4F185AC4}">
      <dgm:prSet phldrT="[Text]"/>
      <dgm:spPr>
        <a:gradFill flip="none" rotWithShape="1">
          <a:gsLst>
            <a:gs pos="0">
              <a:srgbClr val="C00000"/>
            </a:gs>
            <a:gs pos="100000">
              <a:srgbClr val="FF0000"/>
            </a:gs>
          </a:gsLst>
          <a:lin ang="16200000" scaled="0"/>
          <a:tileRect/>
        </a:gradFill>
      </dgm:spPr>
      <dgm:t>
        <a:bodyPr/>
        <a:lstStyle/>
        <a:p>
          <a:pPr algn="r"/>
          <a:r>
            <a:rPr lang="hr-HR" dirty="0" smtClean="0"/>
            <a:t>DA</a:t>
          </a:r>
        </a:p>
        <a:p>
          <a:pPr algn="r"/>
          <a:r>
            <a:rPr lang="hr-HR" dirty="0" smtClean="0"/>
            <a:t>37%</a:t>
          </a:r>
          <a:endParaRPr lang="en-US" dirty="0"/>
        </a:p>
      </dgm:t>
    </dgm:pt>
    <dgm:pt modelId="{1518CF2D-74DD-9448-A91C-FD24E72D521F}" type="parTrans" cxnId="{795598E7-B9C9-FD4F-9096-F600292F1294}">
      <dgm:prSet/>
      <dgm:spPr/>
      <dgm:t>
        <a:bodyPr/>
        <a:lstStyle/>
        <a:p>
          <a:endParaRPr lang="en-US"/>
        </a:p>
      </dgm:t>
    </dgm:pt>
    <dgm:pt modelId="{08525B41-86C6-1548-B79D-A1F76D8D8667}" type="sibTrans" cxnId="{795598E7-B9C9-FD4F-9096-F600292F1294}">
      <dgm:prSet/>
      <dgm:spPr/>
      <dgm:t>
        <a:bodyPr/>
        <a:lstStyle/>
        <a:p>
          <a:endParaRPr lang="en-US"/>
        </a:p>
      </dgm:t>
    </dgm:pt>
    <dgm:pt modelId="{F30CEE75-7B49-A64A-A7DA-50F04D788E7E}" type="pres">
      <dgm:prSet presAssocID="{84FA42CC-A5DB-0A40-995E-9FBBFDB4B755}" presName="compositeShape" presStyleCnt="0">
        <dgm:presLayoutVars>
          <dgm:chMax val="7"/>
          <dgm:dir/>
          <dgm:resizeHandles val="exact"/>
        </dgm:presLayoutVars>
      </dgm:prSet>
      <dgm:spPr/>
    </dgm:pt>
    <dgm:pt modelId="{F18A1AB6-6B7E-A241-B5D7-6B83353B0CCD}" type="pres">
      <dgm:prSet presAssocID="{EB4755E5-5257-FE40-AA85-EA94980FC2ED}" presName="circ1" presStyleLbl="vennNode1" presStyleIdx="0" presStyleCnt="3"/>
      <dgm:spPr/>
      <dgm:t>
        <a:bodyPr/>
        <a:lstStyle/>
        <a:p>
          <a:endParaRPr lang="en-US"/>
        </a:p>
      </dgm:t>
    </dgm:pt>
    <dgm:pt modelId="{1A09A159-9D89-B946-9BBF-A6C5E0755235}" type="pres">
      <dgm:prSet presAssocID="{EB4755E5-5257-FE40-AA85-EA94980FC2ED}" presName="circ1Tx" presStyleLbl="revTx" presStyleIdx="0" presStyleCnt="0">
        <dgm:presLayoutVars>
          <dgm:chMax val="0"/>
          <dgm:chPref val="0"/>
          <dgm:bulletEnabled val="1"/>
        </dgm:presLayoutVars>
      </dgm:prSet>
      <dgm:spPr/>
      <dgm:t>
        <a:bodyPr/>
        <a:lstStyle/>
        <a:p>
          <a:endParaRPr lang="en-US"/>
        </a:p>
      </dgm:t>
    </dgm:pt>
    <dgm:pt modelId="{A91382F3-386D-654E-8F08-864327A6B323}" type="pres">
      <dgm:prSet presAssocID="{57683987-7F8C-9543-9B20-5EC6409DF48F}" presName="circ2" presStyleLbl="vennNode1" presStyleIdx="1" presStyleCnt="3" custScaleX="90953"/>
      <dgm:spPr/>
      <dgm:t>
        <a:bodyPr/>
        <a:lstStyle/>
        <a:p>
          <a:endParaRPr lang="en-US"/>
        </a:p>
      </dgm:t>
    </dgm:pt>
    <dgm:pt modelId="{C2BD1E31-601C-B94E-A1C0-685C739CE03E}" type="pres">
      <dgm:prSet presAssocID="{57683987-7F8C-9543-9B20-5EC6409DF48F}" presName="circ2Tx" presStyleLbl="revTx" presStyleIdx="0" presStyleCnt="0">
        <dgm:presLayoutVars>
          <dgm:chMax val="0"/>
          <dgm:chPref val="0"/>
          <dgm:bulletEnabled val="1"/>
        </dgm:presLayoutVars>
      </dgm:prSet>
      <dgm:spPr/>
      <dgm:t>
        <a:bodyPr/>
        <a:lstStyle/>
        <a:p>
          <a:endParaRPr lang="en-US"/>
        </a:p>
      </dgm:t>
    </dgm:pt>
    <dgm:pt modelId="{A37B17B7-17DD-2349-8529-258A5A9295F9}" type="pres">
      <dgm:prSet presAssocID="{56C66CBA-9F4F-C24B-BF63-710D4F185AC4}" presName="circ3" presStyleLbl="vennNode1" presStyleIdx="2" presStyleCnt="3"/>
      <dgm:spPr/>
      <dgm:t>
        <a:bodyPr/>
        <a:lstStyle/>
        <a:p>
          <a:endParaRPr lang="en-US"/>
        </a:p>
      </dgm:t>
    </dgm:pt>
    <dgm:pt modelId="{05A36415-CFCA-0E4B-8B90-A7F203CCC33C}" type="pres">
      <dgm:prSet presAssocID="{56C66CBA-9F4F-C24B-BF63-710D4F185AC4}" presName="circ3Tx" presStyleLbl="revTx" presStyleIdx="0" presStyleCnt="0">
        <dgm:presLayoutVars>
          <dgm:chMax val="0"/>
          <dgm:chPref val="0"/>
          <dgm:bulletEnabled val="1"/>
        </dgm:presLayoutVars>
      </dgm:prSet>
      <dgm:spPr/>
      <dgm:t>
        <a:bodyPr/>
        <a:lstStyle/>
        <a:p>
          <a:endParaRPr lang="en-US"/>
        </a:p>
      </dgm:t>
    </dgm:pt>
  </dgm:ptLst>
  <dgm:cxnLst>
    <dgm:cxn modelId="{4EB05DF0-D904-4B12-B1F3-05F05AFBB8B1}" type="presOf" srcId="{84FA42CC-A5DB-0A40-995E-9FBBFDB4B755}" destId="{F30CEE75-7B49-A64A-A7DA-50F04D788E7E}" srcOrd="0" destOrd="0" presId="urn:microsoft.com/office/officeart/2005/8/layout/venn1"/>
    <dgm:cxn modelId="{2062F2AE-D1FE-428C-A4AE-4524779340F0}" type="presOf" srcId="{EB4755E5-5257-FE40-AA85-EA94980FC2ED}" destId="{F18A1AB6-6B7E-A241-B5D7-6B83353B0CCD}" srcOrd="0" destOrd="0" presId="urn:microsoft.com/office/officeart/2005/8/layout/venn1"/>
    <dgm:cxn modelId="{C3DA9C0C-7842-4BE7-BD83-07764AE14081}" type="presOf" srcId="{57683987-7F8C-9543-9B20-5EC6409DF48F}" destId="{C2BD1E31-601C-B94E-A1C0-685C739CE03E}" srcOrd="1" destOrd="0" presId="urn:microsoft.com/office/officeart/2005/8/layout/venn1"/>
    <dgm:cxn modelId="{C346D6E4-87FD-412F-8D79-337A141F80D9}" type="presOf" srcId="{56C66CBA-9F4F-C24B-BF63-710D4F185AC4}" destId="{05A36415-CFCA-0E4B-8B90-A7F203CCC33C}" srcOrd="1" destOrd="0" presId="urn:microsoft.com/office/officeart/2005/8/layout/venn1"/>
    <dgm:cxn modelId="{795598E7-B9C9-FD4F-9096-F600292F1294}" srcId="{84FA42CC-A5DB-0A40-995E-9FBBFDB4B755}" destId="{56C66CBA-9F4F-C24B-BF63-710D4F185AC4}" srcOrd="2" destOrd="0" parTransId="{1518CF2D-74DD-9448-A91C-FD24E72D521F}" sibTransId="{08525B41-86C6-1548-B79D-A1F76D8D8667}"/>
    <dgm:cxn modelId="{555A758B-8D2C-4B9B-976D-97666CB1E0D5}" type="presOf" srcId="{56C66CBA-9F4F-C24B-BF63-710D4F185AC4}" destId="{A37B17B7-17DD-2349-8529-258A5A9295F9}" srcOrd="0" destOrd="0" presId="urn:microsoft.com/office/officeart/2005/8/layout/venn1"/>
    <dgm:cxn modelId="{6A989CA3-B139-4779-908C-3EFE38AD4C4B}" type="presOf" srcId="{EB4755E5-5257-FE40-AA85-EA94980FC2ED}" destId="{1A09A159-9D89-B946-9BBF-A6C5E0755235}" srcOrd="1" destOrd="0" presId="urn:microsoft.com/office/officeart/2005/8/layout/venn1"/>
    <dgm:cxn modelId="{8F287091-83DB-9642-B04B-8D4860E714A0}" srcId="{84FA42CC-A5DB-0A40-995E-9FBBFDB4B755}" destId="{EB4755E5-5257-FE40-AA85-EA94980FC2ED}" srcOrd="0" destOrd="0" parTransId="{1B0A15C6-4D9A-D34C-A73F-5C7F5ED73496}" sibTransId="{51233C42-6B12-364B-93E9-B5698B9C37F2}"/>
    <dgm:cxn modelId="{3B8B8485-CE1B-F041-88E0-1EEE8E03A7D6}" srcId="{84FA42CC-A5DB-0A40-995E-9FBBFDB4B755}" destId="{57683987-7F8C-9543-9B20-5EC6409DF48F}" srcOrd="1" destOrd="0" parTransId="{7E562330-9CB4-F04C-927C-7B9506E4EAFE}" sibTransId="{9323731C-452A-DE40-A23E-11A125DB5DFE}"/>
    <dgm:cxn modelId="{18E6D219-377C-4FC6-9257-2B043C922A72}" type="presOf" srcId="{57683987-7F8C-9543-9B20-5EC6409DF48F}" destId="{A91382F3-386D-654E-8F08-864327A6B323}" srcOrd="0" destOrd="0" presId="urn:microsoft.com/office/officeart/2005/8/layout/venn1"/>
    <dgm:cxn modelId="{9CFBC0C1-EAE7-4B78-A4A6-A7689B50F629}" type="presParOf" srcId="{F30CEE75-7B49-A64A-A7DA-50F04D788E7E}" destId="{F18A1AB6-6B7E-A241-B5D7-6B83353B0CCD}" srcOrd="0" destOrd="0" presId="urn:microsoft.com/office/officeart/2005/8/layout/venn1"/>
    <dgm:cxn modelId="{FE8D7B1E-2F71-49BF-A49E-40E9E0118223}" type="presParOf" srcId="{F30CEE75-7B49-A64A-A7DA-50F04D788E7E}" destId="{1A09A159-9D89-B946-9BBF-A6C5E0755235}" srcOrd="1" destOrd="0" presId="urn:microsoft.com/office/officeart/2005/8/layout/venn1"/>
    <dgm:cxn modelId="{E8CD8597-D308-4B2F-B99C-CE6285754B30}" type="presParOf" srcId="{F30CEE75-7B49-A64A-A7DA-50F04D788E7E}" destId="{A91382F3-386D-654E-8F08-864327A6B323}" srcOrd="2" destOrd="0" presId="urn:microsoft.com/office/officeart/2005/8/layout/venn1"/>
    <dgm:cxn modelId="{F17274D7-642A-4DA0-A4F6-CC84045DA2E8}" type="presParOf" srcId="{F30CEE75-7B49-A64A-A7DA-50F04D788E7E}" destId="{C2BD1E31-601C-B94E-A1C0-685C739CE03E}" srcOrd="3" destOrd="0" presId="urn:microsoft.com/office/officeart/2005/8/layout/venn1"/>
    <dgm:cxn modelId="{5277D56C-CBFA-48DC-BB08-C945DAFFF54D}" type="presParOf" srcId="{F30CEE75-7B49-A64A-A7DA-50F04D788E7E}" destId="{A37B17B7-17DD-2349-8529-258A5A9295F9}" srcOrd="4" destOrd="0" presId="urn:microsoft.com/office/officeart/2005/8/layout/venn1"/>
    <dgm:cxn modelId="{133BD22F-6940-4A28-A0D2-8FD4613780E3}" type="presParOf" srcId="{F30CEE75-7B49-A64A-A7DA-50F04D788E7E}" destId="{05A36415-CFCA-0E4B-8B90-A7F203CCC33C}" srcOrd="5"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18A1AB6-6B7E-A241-B5D7-6B83353B0CCD}">
      <dsp:nvSpPr>
        <dsp:cNvPr id="0" name=""/>
        <dsp:cNvSpPr/>
      </dsp:nvSpPr>
      <dsp:spPr>
        <a:xfrm>
          <a:off x="1530709" y="41274"/>
          <a:ext cx="1981200" cy="1981200"/>
        </a:xfrm>
        <a:prstGeom prst="ellipse">
          <a:avLst/>
        </a:prstGeom>
        <a:gradFill flip="none" rotWithShape="1">
          <a:gsLst>
            <a:gs pos="0">
              <a:srgbClr val="FF6D6D"/>
            </a:gs>
            <a:gs pos="100000">
              <a:srgbClr val="FF4747"/>
            </a:gs>
          </a:gsLst>
          <a:lin ang="16200000" scaled="0"/>
          <a:tileRect/>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pt-BR" sz="3200" kern="1200" dirty="0" smtClean="0"/>
            <a:t>N=13</a:t>
          </a:r>
          <a:r>
            <a:rPr lang="hr-HR" sz="3200" kern="1200" dirty="0" smtClean="0"/>
            <a:t>0</a:t>
          </a:r>
          <a:endParaRPr lang="en-US" sz="3200" kern="1200" dirty="0">
            <a:latin typeface="Arial" pitchFamily="34" charset="0"/>
            <a:cs typeface="Arial"/>
          </a:endParaRPr>
        </a:p>
      </dsp:txBody>
      <dsp:txXfrm>
        <a:off x="1794869" y="387984"/>
        <a:ext cx="1452880" cy="891540"/>
      </dsp:txXfrm>
    </dsp:sp>
    <dsp:sp modelId="{A91382F3-386D-654E-8F08-864327A6B323}">
      <dsp:nvSpPr>
        <dsp:cNvPr id="0" name=""/>
        <dsp:cNvSpPr/>
      </dsp:nvSpPr>
      <dsp:spPr>
        <a:xfrm>
          <a:off x="2335212" y="1279525"/>
          <a:ext cx="1801960" cy="1981200"/>
        </a:xfrm>
        <a:prstGeom prst="ellipse">
          <a:avLst/>
        </a:prstGeom>
        <a:gradFill rotWithShape="0">
          <a:gsLst>
            <a:gs pos="0">
              <a:srgbClr val="FB9393">
                <a:alpha val="88000"/>
              </a:srgbClr>
            </a:gs>
            <a:gs pos="100000">
              <a:srgbClr val="FFABAB">
                <a:alpha val="50000"/>
              </a:srgb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hr-HR" sz="3200" kern="1200" dirty="0" smtClean="0">
              <a:solidFill>
                <a:schemeClr val="accent1">
                  <a:lumMod val="50000"/>
                </a:schemeClr>
              </a:solidFill>
              <a:latin typeface="Arial" pitchFamily="34" charset="0"/>
              <a:cs typeface="Arial"/>
            </a:rPr>
            <a:t>NE</a:t>
          </a:r>
        </a:p>
        <a:p>
          <a:pPr lvl="0" algn="ctr" defTabSz="1422400">
            <a:lnSpc>
              <a:spcPct val="90000"/>
            </a:lnSpc>
            <a:spcBef>
              <a:spcPct val="0"/>
            </a:spcBef>
            <a:spcAft>
              <a:spcPct val="35000"/>
            </a:spcAft>
          </a:pPr>
          <a:r>
            <a:rPr lang="hr-HR" sz="3200" kern="1200" dirty="0" smtClean="0">
              <a:solidFill>
                <a:schemeClr val="accent1">
                  <a:lumMod val="50000"/>
                </a:schemeClr>
              </a:solidFill>
              <a:latin typeface="Arial" pitchFamily="34" charset="0"/>
              <a:cs typeface="Arial"/>
            </a:rPr>
            <a:t>63%</a:t>
          </a:r>
          <a:endParaRPr lang="en-US" sz="3200" kern="1200" dirty="0">
            <a:solidFill>
              <a:schemeClr val="accent1">
                <a:lumMod val="50000"/>
              </a:schemeClr>
            </a:solidFill>
            <a:latin typeface="Arial" pitchFamily="34" charset="0"/>
            <a:cs typeface="Arial"/>
          </a:endParaRPr>
        </a:p>
      </dsp:txBody>
      <dsp:txXfrm>
        <a:off x="2886312" y="1791335"/>
        <a:ext cx="1081176" cy="1089660"/>
      </dsp:txXfrm>
    </dsp:sp>
    <dsp:sp modelId="{A37B17B7-17DD-2349-8529-258A5A9295F9}">
      <dsp:nvSpPr>
        <dsp:cNvPr id="0" name=""/>
        <dsp:cNvSpPr/>
      </dsp:nvSpPr>
      <dsp:spPr>
        <a:xfrm>
          <a:off x="815826" y="1279525"/>
          <a:ext cx="1981200" cy="1981200"/>
        </a:xfrm>
        <a:prstGeom prst="ellipse">
          <a:avLst/>
        </a:prstGeom>
        <a:gradFill flip="none" rotWithShape="1">
          <a:gsLst>
            <a:gs pos="0">
              <a:srgbClr val="C00000"/>
            </a:gs>
            <a:gs pos="100000">
              <a:srgbClr val="FF0000"/>
            </a:gs>
          </a:gsLst>
          <a:lin ang="16200000" scaled="0"/>
          <a:tileRect/>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r" defTabSz="1422400">
            <a:lnSpc>
              <a:spcPct val="90000"/>
            </a:lnSpc>
            <a:spcBef>
              <a:spcPct val="0"/>
            </a:spcBef>
            <a:spcAft>
              <a:spcPct val="35000"/>
            </a:spcAft>
          </a:pPr>
          <a:r>
            <a:rPr lang="hr-HR" sz="3200" kern="1200" dirty="0" smtClean="0"/>
            <a:t>DA</a:t>
          </a:r>
        </a:p>
        <a:p>
          <a:pPr lvl="0" algn="r" defTabSz="1422400">
            <a:lnSpc>
              <a:spcPct val="90000"/>
            </a:lnSpc>
            <a:spcBef>
              <a:spcPct val="0"/>
            </a:spcBef>
            <a:spcAft>
              <a:spcPct val="35000"/>
            </a:spcAft>
          </a:pPr>
          <a:r>
            <a:rPr lang="hr-HR" sz="3200" kern="1200" dirty="0" smtClean="0"/>
            <a:t>37%</a:t>
          </a:r>
          <a:endParaRPr lang="en-US" sz="3200" kern="1200" dirty="0"/>
        </a:p>
      </dsp:txBody>
      <dsp:txXfrm>
        <a:off x="1002389" y="1791335"/>
        <a:ext cx="1188720" cy="108966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C76502-EA77-4916-853B-4D2C6441DEB2}" type="datetimeFigureOut">
              <a:rPr lang="hr-HR" smtClean="0"/>
              <a:pPr/>
              <a:t>22.12.2014.</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713BBF-4DD2-40B2-95C6-B8561E6ABD48}" type="slidenum">
              <a:rPr lang="hr-HR" smtClean="0"/>
              <a:pPr/>
              <a:t>‹#›</a:t>
            </a:fld>
            <a:endParaRPr lang="hr-HR"/>
          </a:p>
        </p:txBody>
      </p:sp>
    </p:spTree>
    <p:extLst>
      <p:ext uri="{BB962C8B-B14F-4D97-AF65-F5344CB8AC3E}">
        <p14:creationId xmlns:p14="http://schemas.microsoft.com/office/powerpoint/2010/main" xmlns="" val="999625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388D2A9-F773-459F-A20C-882223497AD5}" type="slidenum">
              <a:rPr lang="en-GB" altLang="sr-Latn-RS" smtClean="0"/>
              <a:pPr eaLnBrk="1" hangingPunct="1">
                <a:spcBef>
                  <a:spcPct val="0"/>
                </a:spcBef>
              </a:pPr>
              <a:t>26</a:t>
            </a:fld>
            <a:endParaRPr lang="en-GB" altLang="sr-Latn-R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lnSpc>
                <a:spcPct val="80000"/>
              </a:lnSpc>
            </a:pPr>
            <a:r>
              <a:rPr lang="hr-HR" altLang="sr-Latn-RS" sz="800" b="1" i="1" smtClean="0"/>
              <a:t>5.1.2 Različitost pristupa osiguranju kvalitete</a:t>
            </a:r>
            <a:endParaRPr lang="hr-HR" altLang="sr-Latn-RS" sz="800" smtClean="0"/>
          </a:p>
          <a:p>
            <a:pPr eaLnBrk="1" hangingPunct="1">
              <a:lnSpc>
                <a:spcPct val="80000"/>
              </a:lnSpc>
            </a:pPr>
            <a:r>
              <a:rPr lang="hr-HR" altLang="sr-Latn-RS" sz="800" smtClean="0"/>
              <a:t>U praksi, aktivnosti za osiguranje kvalitete imaju mnogo oblika i pokrivaju široki spektar procesa koji su kreirani za nadzor, održavanje i poboljšanje kvalitete. Te aktivnosti mogu biti generičke upute, ali i interni procesi samoanalize i vanjski pregledi. Sustavi za osiguranje kvalitete mogu imati različite pristupe. Takvi pristupi nisu međusobno isključivi, a agencije/tijela za osiguranje kvalitete mogu imati jedan ili više pristupa u skladu s različitim obrazovnim sustavima i njihovom tradicijom (Woodhouse, 1999). Iako se terminologija razlikuje od države do države, može se reći da, osim stalnog promatranja sustava, postoje tri glavna pristupa osiguranju kvalitete. </a:t>
            </a:r>
            <a:endParaRPr lang="hr-HR" altLang="sr-Latn-RS" sz="800" b="1" i="1" smtClean="0"/>
          </a:p>
          <a:p>
            <a:pPr eaLnBrk="1" hangingPunct="1">
              <a:lnSpc>
                <a:spcPct val="80000"/>
              </a:lnSpc>
            </a:pPr>
            <a:r>
              <a:rPr lang="hr-HR" altLang="sr-Latn-RS" sz="800" b="1" i="1" smtClean="0"/>
              <a:t>Akreditacija</a:t>
            </a:r>
            <a:endParaRPr lang="hr-HR" altLang="sr-Latn-RS" sz="800" smtClean="0"/>
          </a:p>
          <a:p>
            <a:pPr eaLnBrk="1" hangingPunct="1">
              <a:lnSpc>
                <a:spcPct val="80000"/>
              </a:lnSpc>
            </a:pPr>
            <a:r>
              <a:rPr lang="hr-HR" altLang="sr-Latn-RS" sz="800" smtClean="0"/>
              <a:t>Akreditacija je uspostavljanje statusa, legitimnosti ili prihvatljivosti za učilište, studijski program ili modul. Ona je rezultat provjere udovoljava </a:t>
            </a:r>
            <a:r>
              <a:rPr lang="hr-HR" altLang="sr-Latn-RS" sz="800" b="1" smtClean="0"/>
              <a:t>li visoko učilište, program ili modul minimalnim standardima te da li se kvalificira za određeni status</a:t>
            </a:r>
            <a:r>
              <a:rPr lang="hr-HR" altLang="sr-Latn-RS" sz="800" smtClean="0"/>
              <a:t>. Fokus akreditacije je sveobuhvatan te ispituje misiju, resurse i procedure nekog visokog učilišta ili studijskog programa (Dill, 2000). Ishod procesa akreditacije jest odluka da/ne, iako su moguće i gradacije (Woodhouse, 1999).</a:t>
            </a:r>
          </a:p>
          <a:p>
            <a:pPr eaLnBrk="1" hangingPunct="1">
              <a:lnSpc>
                <a:spcPct val="80000"/>
              </a:lnSpc>
            </a:pPr>
            <a:r>
              <a:rPr lang="hr-HR" altLang="sr-Latn-RS" sz="800" smtClean="0"/>
              <a:t>Dobivanje akreditacije može imati posljedice za samo učilište (npr. dozvola za rad, financiranje iz javnog proračuna) i/ili za njegove studente (npr. mogućnost prijave za stipendije). Akreditacija može obuhvaćati sva postojeća visoka učilišta i programe ili biti ograničena samo na nova visoka učilišta i programe.</a:t>
            </a:r>
            <a:endParaRPr lang="hr-HR" altLang="sr-Latn-RS" sz="800" b="1" i="1" smtClean="0"/>
          </a:p>
          <a:p>
            <a:pPr eaLnBrk="1" hangingPunct="1">
              <a:lnSpc>
                <a:spcPct val="80000"/>
              </a:lnSpc>
            </a:pPr>
            <a:r>
              <a:rPr lang="hr-HR" altLang="sr-Latn-RS" sz="800" b="1" i="1" smtClean="0"/>
              <a:t>Ocjenjivanje (ili vrednovanje)</a:t>
            </a:r>
            <a:endParaRPr lang="hr-HR" altLang="sr-Latn-RS" sz="800" smtClean="0"/>
          </a:p>
          <a:p>
            <a:pPr eaLnBrk="1" hangingPunct="1">
              <a:lnSpc>
                <a:spcPct val="80000"/>
              </a:lnSpc>
            </a:pPr>
            <a:r>
              <a:rPr lang="hr-HR" altLang="sr-Latn-RS" sz="800" smtClean="0"/>
              <a:t>Ocjenjivanje je proces vrednovanja kvalitete i prihvatljivosti procesa učenja, uključujući izvedbu nastavnika i pedagoški pristup. Rezultat su skalabilne ocjene o kvaliteti te u tom pogledu ide korak dalje od akreditacije koja daje samo binarnu ocjenu (Dill, 2000). Ocjenjivanje pita "koliko su dobri vaši outputi?" te je ishod kvantitativno vrednovanje, ocjena (bilo numerička, doslovna ili opisna s kvalitativnijim uvidom) (Woodhouse, 1999).</a:t>
            </a:r>
          </a:p>
          <a:p>
            <a:pPr eaLnBrk="1" hangingPunct="1">
              <a:lnSpc>
                <a:spcPct val="80000"/>
              </a:lnSpc>
            </a:pPr>
            <a:r>
              <a:rPr lang="hr-HR" altLang="sr-Latn-RS" sz="800" smtClean="0"/>
              <a:t>U nekim nacionalnim kontekstima taj se proces ispitivanja i donošenja suda o prihvatljivosti ili razini kvalitete često naziva vrednovanje.</a:t>
            </a:r>
            <a:endParaRPr lang="hr-HR" altLang="sr-Latn-RS" sz="800" b="1" i="1" smtClean="0"/>
          </a:p>
          <a:p>
            <a:pPr eaLnBrk="1" hangingPunct="1">
              <a:lnSpc>
                <a:spcPct val="80000"/>
              </a:lnSpc>
            </a:pPr>
            <a:r>
              <a:rPr lang="hr-HR" altLang="sr-Latn-RS" sz="800" b="1" i="1" smtClean="0"/>
              <a:t>Neovisna prosudba (ili pregled/audit)</a:t>
            </a:r>
            <a:endParaRPr lang="hr-HR" altLang="sr-Latn-RS" sz="800" smtClean="0"/>
          </a:p>
          <a:p>
            <a:pPr eaLnBrk="1" hangingPunct="1">
              <a:lnSpc>
                <a:spcPct val="80000"/>
              </a:lnSpc>
            </a:pPr>
            <a:r>
              <a:rPr lang="hr-HR" altLang="sr-Latn-RS" sz="800" smtClean="0"/>
              <a:t>U kontekstu kvalitete u visokom obrazovanju neovisna prosudba je proces kojim se provjerava postoje li procedure za osiguranje kvalitete i standarda podučavanja i ishoda. Neovisna prosudba kvalitete provjerava u kojoj mjeri neko učilište ili program postiže svoje vlastite eksplicitne ili implicitne ciljeve te postavlja pitanje "jesu li vaši procesi efikasni?". Ishod neovisne prosudbe je opis u kojoj su mjeri točne tvrdnje nekog visokog učilišta ili studijskog programa (Woodhouse, 1999). Naprimjer, ISO standard (Standards New Zealand, 1994) definira prosudbu kvalitete kao proces koji se sastoji od tri dijela i utvrđuje 1) pogodnost planiranih procedura vezanih uz kvalitetu u odnosu na postavljene ciljeve; 2) sukladnost stvarnih aktivnosti vezanih uz kvalitetu s planovima; i 3) efikasnost aktivnosti u postizanju postavljanih ciljeva.</a:t>
            </a:r>
          </a:p>
          <a:p>
            <a:pPr eaLnBrk="1" hangingPunct="1">
              <a:lnSpc>
                <a:spcPct val="80000"/>
              </a:lnSpc>
            </a:pPr>
            <a:r>
              <a:rPr lang="hr-HR" altLang="sr-Latn-RS" sz="800" smtClean="0"/>
              <a:t>Takva provjera kvalitete koja za posljedicu nema odluke u nekim se državama zove pregled/audit. </a:t>
            </a:r>
            <a:endParaRPr lang="en-GB" altLang="sr-Latn-RS" sz="800" smtClean="0"/>
          </a:p>
          <a:p>
            <a:pPr eaLnBrk="1" hangingPunct="1">
              <a:lnSpc>
                <a:spcPct val="80000"/>
              </a:lnSpc>
            </a:pPr>
            <a:endParaRPr lang="en-GB" altLang="sr-Latn-RS" sz="8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s">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atin typeface="Arial" pitchFamily="34" charset="0"/>
              </a:defRPr>
            </a:lvl1pPr>
          </a:lstStyle>
          <a:p>
            <a:r>
              <a:rPr lang="en-US" smtClean="0"/>
              <a:t>Click to edit Master title style</a:t>
            </a:r>
            <a:endParaRPr lang="da-DK" dirty="0"/>
          </a:p>
        </p:txBody>
      </p:sp>
      <p:sp>
        <p:nvSpPr>
          <p:cNvPr id="3" name="Pladsholder til lodret titel 2"/>
          <p:cNvSpPr>
            <a:spLocks noGrp="1"/>
          </p:cNvSpPr>
          <p:nvPr>
            <p:ph type="body" orient="vert" idx="1"/>
          </p:nvPr>
        </p:nvSpPr>
        <p:spPr>
          <a:xfrm>
            <a:off x="457200" y="1600200"/>
            <a:ext cx="8229600" cy="4525963"/>
          </a:xfrm>
          <a:prstGeom prst="rect">
            <a:avLst/>
          </a:prstGeom>
        </p:spPr>
        <p:txBody>
          <a:bodyPr vert="eaVert"/>
          <a:lstStyle>
            <a:lvl1pPr>
              <a:defRPr>
                <a:latin typeface="Arial" pitchFamily="34" charset="0"/>
              </a:defRPr>
            </a:lvl1pPr>
            <a:lvl2pPr>
              <a:defRPr>
                <a:latin typeface="Arial" pitchFamily="34" charset="0"/>
              </a:defRPr>
            </a:lvl2pPr>
            <a:lvl3pPr>
              <a:defRPr>
                <a:latin typeface="Arial" pitchFamily="34" charset="0"/>
              </a:defRPr>
            </a:lvl3pPr>
            <a:lvl4pPr>
              <a:defRPr>
                <a:latin typeface="Arial" pitchFamily="34" charset="0"/>
              </a:defRPr>
            </a:lvl4pPr>
            <a:lvl5pPr>
              <a:defRPr>
                <a:latin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dirty="0"/>
          </a:p>
        </p:txBody>
      </p:sp>
      <p:sp>
        <p:nvSpPr>
          <p:cNvPr id="4" name="Pladsholder til dato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fld id="{66C8125A-09C3-4DBC-8A5C-29402D5D47E0}" type="datetime1">
              <a:rPr lang="da-DK"/>
              <a:pPr>
                <a:defRPr/>
              </a:pPr>
              <a:t>22-12-2014</a:t>
            </a:fld>
            <a:endParaRPr lang="da-DK"/>
          </a:p>
        </p:txBody>
      </p:sp>
      <p:sp>
        <p:nvSpPr>
          <p:cNvPr id="5" name="Pladsholder til sidefod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endParaRPr lang="da-DK"/>
          </a:p>
        </p:txBody>
      </p:sp>
      <p:sp>
        <p:nvSpPr>
          <p:cNvPr id="6" name="Pladsholder til diasnumm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fld id="{AC3A940E-EAB0-4807-93BE-D2325BCD85E8}" type="slidenum">
              <a:rPr lang="da-DK"/>
              <a:pPr>
                <a:defRPr/>
              </a:pPr>
              <a:t>‹#›</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a:prstGeom prst="rect">
            <a:avLst/>
          </a:prstGeom>
        </p:spPr>
        <p:txBody>
          <a:bodyPr vert="eaVert"/>
          <a:lstStyle>
            <a:lvl1pPr>
              <a:defRPr>
                <a:latin typeface="Arial" pitchFamily="34" charset="0"/>
              </a:defRPr>
            </a:lvl1pPr>
          </a:lstStyle>
          <a:p>
            <a:r>
              <a:rPr lang="en-US" smtClean="0"/>
              <a:t>Click to edit Master title style</a:t>
            </a:r>
            <a:endParaRPr lang="da-DK" dirty="0"/>
          </a:p>
        </p:txBody>
      </p:sp>
      <p:sp>
        <p:nvSpPr>
          <p:cNvPr id="3" name="Pladsholder til lodret titel 2"/>
          <p:cNvSpPr>
            <a:spLocks noGrp="1"/>
          </p:cNvSpPr>
          <p:nvPr>
            <p:ph type="body" orient="vert" idx="1"/>
          </p:nvPr>
        </p:nvSpPr>
        <p:spPr>
          <a:xfrm>
            <a:off x="457200" y="274638"/>
            <a:ext cx="6019800" cy="5851525"/>
          </a:xfrm>
          <a:prstGeom prst="rect">
            <a:avLst/>
          </a:prstGeom>
        </p:spPr>
        <p:txBody>
          <a:bodyPr vert="eaVert"/>
          <a:lstStyle>
            <a:lvl1pPr>
              <a:defRPr>
                <a:latin typeface="Arial" pitchFamily="34" charset="0"/>
              </a:defRPr>
            </a:lvl1pPr>
            <a:lvl2pPr>
              <a:defRPr>
                <a:latin typeface="Arial" pitchFamily="34" charset="0"/>
              </a:defRPr>
            </a:lvl2pPr>
            <a:lvl3pPr>
              <a:defRPr>
                <a:latin typeface="Arial" pitchFamily="34" charset="0"/>
              </a:defRPr>
            </a:lvl3pPr>
            <a:lvl4pPr>
              <a:defRPr>
                <a:latin typeface="Arial" pitchFamily="34" charset="0"/>
              </a:defRPr>
            </a:lvl4pPr>
            <a:lvl5pPr>
              <a:defRPr>
                <a:latin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dirty="0"/>
          </a:p>
        </p:txBody>
      </p:sp>
      <p:sp>
        <p:nvSpPr>
          <p:cNvPr id="4" name="Pladsholder til dato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fld id="{4BF76721-D0C0-403B-AFD9-459364324B9D}" type="datetime1">
              <a:rPr lang="da-DK"/>
              <a:pPr>
                <a:defRPr/>
              </a:pPr>
              <a:t>22-12-2014</a:t>
            </a:fld>
            <a:endParaRPr lang="da-DK"/>
          </a:p>
        </p:txBody>
      </p:sp>
      <p:sp>
        <p:nvSpPr>
          <p:cNvPr id="5" name="Pladsholder til sidefod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endParaRPr lang="da-DK"/>
          </a:p>
        </p:txBody>
      </p:sp>
      <p:sp>
        <p:nvSpPr>
          <p:cNvPr id="6" name="Pladsholder til diasnumm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fld id="{1E093995-4E24-4618-BC82-CE44AFD9B4B7}" type="slidenum">
              <a:rPr lang="da-DK"/>
              <a:pPr>
                <a:defRPr/>
              </a:pPr>
              <a:t>‹#›</a:t>
            </a:fld>
            <a:endParaRPr lang="da-DK"/>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hr-H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hr-H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7C20E7F2-724F-42F1-9972-51028FF637C5}" type="slidenum">
              <a:rPr lang="hr-HR"/>
              <a:pPr>
                <a:defRPr/>
              </a:pPr>
              <a:t>‹#›</a:t>
            </a:fld>
            <a:endParaRPr lang="hr-HR"/>
          </a:p>
        </p:txBody>
      </p:sp>
    </p:spTree>
    <p:extLst>
      <p:ext uri="{BB962C8B-B14F-4D97-AF65-F5344CB8AC3E}">
        <p14:creationId xmlns:p14="http://schemas.microsoft.com/office/powerpoint/2010/main" xmlns="" val="1912015533"/>
      </p:ext>
    </p:extLst>
  </p:cSld>
  <p:clrMapOvr>
    <a:masterClrMapping/>
  </p:clrMapOvr>
  <p:transition>
    <p:cover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og indholdsobjekt">
    <p:spTree>
      <p:nvGrpSpPr>
        <p:cNvPr id="1" name=""/>
        <p:cNvGrpSpPr/>
        <p:nvPr/>
      </p:nvGrpSpPr>
      <p:grpSpPr>
        <a:xfrm>
          <a:off x="0" y="0"/>
          <a:ext cx="0" cy="0"/>
          <a:chOff x="0" y="0"/>
          <a:chExt cx="0" cy="0"/>
        </a:xfrm>
      </p:grpSpPr>
      <p:sp>
        <p:nvSpPr>
          <p:cNvPr id="6" name="Rektangel 2"/>
          <p:cNvSpPr>
            <a:spLocks noChangeArrowheads="1"/>
          </p:cNvSpPr>
          <p:nvPr/>
        </p:nvSpPr>
        <p:spPr bwMode="auto">
          <a:xfrm>
            <a:off x="0" y="228600"/>
            <a:ext cx="9144000" cy="762000"/>
          </a:xfrm>
          <a:prstGeom prst="rect">
            <a:avLst/>
          </a:prstGeom>
          <a:gradFill flip="none" rotWithShape="1">
            <a:gsLst>
              <a:gs pos="89000">
                <a:srgbClr val="B8141D"/>
              </a:gs>
              <a:gs pos="20000">
                <a:srgbClr val="CD1D19"/>
              </a:gs>
              <a:gs pos="11000">
                <a:srgbClr val="E21D24"/>
              </a:gs>
            </a:gsLst>
            <a:lin ang="135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indent="-342900" algn="ctr">
              <a:buFont typeface="+mj-lt"/>
              <a:buAutoNum type="arabicPeriod"/>
              <a:defRPr/>
            </a:pPr>
            <a:endParaRPr lang="da-DK" noProof="1">
              <a:solidFill>
                <a:srgbClr val="FFFFFF"/>
              </a:solidFill>
              <a:latin typeface="Arial" pitchFamily="34" charset="0"/>
            </a:endParaRPr>
          </a:p>
        </p:txBody>
      </p:sp>
      <p:sp>
        <p:nvSpPr>
          <p:cNvPr id="3" name="Pladsholder til indhold 2"/>
          <p:cNvSpPr>
            <a:spLocks noGrp="1"/>
          </p:cNvSpPr>
          <p:nvPr>
            <p:ph idx="1"/>
          </p:nvPr>
        </p:nvSpPr>
        <p:spPr>
          <a:xfrm>
            <a:off x="218485" y="1181438"/>
            <a:ext cx="8779859" cy="4944726"/>
          </a:xfrm>
          <a:prstGeom prst="rect">
            <a:avLst/>
          </a:prstGeom>
        </p:spPr>
        <p:txBody>
          <a:bodyPr/>
          <a:lstStyle>
            <a:lvl1pPr>
              <a:defRPr>
                <a:solidFill>
                  <a:srgbClr val="000000"/>
                </a:solidFill>
                <a:latin typeface="Arial" pitchFamily="34" charset="0"/>
              </a:defRPr>
            </a:lvl1pPr>
            <a:lvl2pPr>
              <a:defRPr>
                <a:solidFill>
                  <a:srgbClr val="000000"/>
                </a:solidFill>
                <a:latin typeface="Arial" pitchFamily="34" charset="0"/>
              </a:defRPr>
            </a:lvl2pPr>
            <a:lvl3pPr>
              <a:defRPr>
                <a:solidFill>
                  <a:srgbClr val="000000"/>
                </a:solidFill>
                <a:latin typeface="Arial" pitchFamily="34" charset="0"/>
              </a:defRPr>
            </a:lvl3pPr>
            <a:lvl4pPr>
              <a:defRPr>
                <a:solidFill>
                  <a:srgbClr val="000000"/>
                </a:solidFill>
                <a:latin typeface="Arial" pitchFamily="34" charset="0"/>
              </a:defRPr>
            </a:lvl4pPr>
            <a:lvl5pPr>
              <a:defRPr>
                <a:solidFill>
                  <a:srgbClr val="000000"/>
                </a:solidFill>
                <a:latin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10" name="Titel 1"/>
          <p:cNvSpPr>
            <a:spLocks noGrp="1"/>
          </p:cNvSpPr>
          <p:nvPr>
            <p:ph type="title"/>
          </p:nvPr>
        </p:nvSpPr>
        <p:spPr>
          <a:xfrm>
            <a:off x="210168" y="327819"/>
            <a:ext cx="4584700" cy="563562"/>
          </a:xfrm>
          <a:prstGeom prst="rect">
            <a:avLst/>
          </a:prstGeom>
        </p:spPr>
        <p:txBody>
          <a:bodyPr/>
          <a:lstStyle>
            <a:lvl1pPr algn="l">
              <a:defRPr sz="3200">
                <a:latin typeface="Arial" pitchFamily="34" charset="0"/>
              </a:defRPr>
            </a:lvl1pPr>
          </a:lstStyle>
          <a:p>
            <a:r>
              <a:rPr lang="en-US" dirty="0" smtClean="0"/>
              <a:t>Click to edit Master title</a:t>
            </a:r>
            <a:endParaRPr lang="da-DK" dirty="0"/>
          </a:p>
        </p:txBody>
      </p:sp>
      <p:cxnSp>
        <p:nvCxnSpPr>
          <p:cNvPr id="15" name="Straight Connector 14"/>
          <p:cNvCxnSpPr/>
          <p:nvPr userDrawn="1"/>
        </p:nvCxnSpPr>
        <p:spPr>
          <a:xfrm>
            <a:off x="0" y="6238875"/>
            <a:ext cx="9144000" cy="0"/>
          </a:xfrm>
          <a:prstGeom prst="line">
            <a:avLst/>
          </a:prstGeom>
          <a:ln>
            <a:solidFill>
              <a:srgbClr val="B8141D"/>
            </a:solidFill>
          </a:ln>
        </p:spPr>
        <p:style>
          <a:lnRef idx="2">
            <a:schemeClr val="accent1"/>
          </a:lnRef>
          <a:fillRef idx="0">
            <a:schemeClr val="accent1"/>
          </a:fillRef>
          <a:effectRef idx="1">
            <a:schemeClr val="accent1"/>
          </a:effectRef>
          <a:fontRef idx="minor">
            <a:schemeClr val="tx1"/>
          </a:fontRef>
        </p:style>
      </p:cxnSp>
      <p:pic>
        <p:nvPicPr>
          <p:cNvPr id="16" name="Picture 15"/>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8032857" y="126856"/>
            <a:ext cx="965487" cy="965487"/>
          </a:xfrm>
          <a:prstGeom prst="roundRect">
            <a:avLst>
              <a:gd name="adj" fmla="val 8594"/>
            </a:avLst>
          </a:prstGeom>
          <a:solidFill>
            <a:srgbClr val="FFFFFF">
              <a:shade val="85000"/>
            </a:srgbClr>
          </a:solidFill>
          <a:ln w="19050">
            <a:solidFill>
              <a:schemeClr val="tx1">
                <a:lumMod val="85000"/>
              </a:schemeClr>
            </a:solidFill>
          </a:ln>
          <a:effectLst/>
        </p:spPr>
      </p:pic>
      <p:pic>
        <p:nvPicPr>
          <p:cNvPr id="19" name="Picture 18"/>
          <p:cNvPicPr>
            <a:picLocks noChangeAspect="1"/>
          </p:cNvPicPr>
          <p:nvPr userDrawn="1"/>
        </p:nvPicPr>
        <p:blipFill>
          <a:blip r:embed="rId3">
            <a:extLst>
              <a:ext uri="{28A0092B-C50C-407E-A947-70E740481C1C}">
                <a14:useLocalDpi xmlns:a14="http://schemas.microsoft.com/office/drawing/2010/main" xmlns="" val="0"/>
              </a:ext>
            </a:extLst>
          </a:blip>
          <a:stretch>
            <a:fillRect/>
          </a:stretch>
        </p:blipFill>
        <p:spPr>
          <a:xfrm>
            <a:off x="240191" y="6332258"/>
            <a:ext cx="2996624" cy="455018"/>
          </a:xfrm>
          <a:prstGeom prst="rect">
            <a:avLst/>
          </a:prstGeom>
        </p:spPr>
      </p:pic>
      <p:pic>
        <p:nvPicPr>
          <p:cNvPr id="20" name="Picture 19"/>
          <p:cNvPicPr>
            <a:picLocks noChangeAspect="1"/>
          </p:cNvPicPr>
          <p:nvPr userDrawn="1"/>
        </p:nvPicPr>
        <p:blipFill>
          <a:blip r:embed="rId4">
            <a:extLst>
              <a:ext uri="{28A0092B-C50C-407E-A947-70E740481C1C}">
                <a14:useLocalDpi xmlns:a14="http://schemas.microsoft.com/office/drawing/2010/main" xmlns="" val="0"/>
              </a:ext>
            </a:extLst>
          </a:blip>
          <a:stretch>
            <a:fillRect/>
          </a:stretch>
        </p:blipFill>
        <p:spPr>
          <a:xfrm>
            <a:off x="6826543" y="6332258"/>
            <a:ext cx="790541" cy="516487"/>
          </a:xfrm>
          <a:prstGeom prst="rect">
            <a:avLst/>
          </a:prstGeom>
        </p:spPr>
      </p:pic>
      <p:pic>
        <p:nvPicPr>
          <p:cNvPr id="21" name="Picture 20"/>
          <p:cNvPicPr>
            <a:picLocks noChangeAspect="1"/>
          </p:cNvPicPr>
          <p:nvPr userDrawn="1"/>
        </p:nvPicPr>
        <p:blipFill>
          <a:blip r:embed="rId5">
            <a:extLst>
              <a:ext uri="{28A0092B-C50C-407E-A947-70E740481C1C}">
                <a14:useLocalDpi xmlns:a14="http://schemas.microsoft.com/office/drawing/2010/main" xmlns="" val="0"/>
              </a:ext>
            </a:extLst>
          </a:blip>
          <a:stretch>
            <a:fillRect/>
          </a:stretch>
        </p:blipFill>
        <p:spPr>
          <a:xfrm>
            <a:off x="7763174" y="6457590"/>
            <a:ext cx="970912" cy="265822"/>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fsnitsoverskrift">
    <p:spTree>
      <p:nvGrpSpPr>
        <p:cNvPr id="1" name=""/>
        <p:cNvGrpSpPr/>
        <p:nvPr/>
      </p:nvGrpSpPr>
      <p:grpSpPr>
        <a:xfrm>
          <a:off x="0" y="0"/>
          <a:ext cx="0" cy="0"/>
          <a:chOff x="0" y="0"/>
          <a:chExt cx="0" cy="0"/>
        </a:xfrm>
      </p:grpSpPr>
      <p:grpSp>
        <p:nvGrpSpPr>
          <p:cNvPr id="5" name="Gruppe 13"/>
          <p:cNvGrpSpPr/>
          <p:nvPr userDrawn="1"/>
        </p:nvGrpSpPr>
        <p:grpSpPr>
          <a:xfrm>
            <a:off x="0" y="0"/>
            <a:ext cx="9144000" cy="1968500"/>
            <a:chOff x="0" y="0"/>
            <a:chExt cx="9144000" cy="1968500"/>
          </a:xfrm>
          <a:effectLst>
            <a:outerShdw blurRad="50800" dist="38100" dir="2700000" algn="tl" rotWithShape="0">
              <a:prstClr val="black">
                <a:alpha val="40000"/>
              </a:prstClr>
            </a:outerShdw>
          </a:effectLst>
        </p:grpSpPr>
        <p:sp>
          <p:nvSpPr>
            <p:cNvPr id="6" name="Rektangel 2"/>
            <p:cNvSpPr>
              <a:spLocks noChangeArrowheads="1"/>
            </p:cNvSpPr>
            <p:nvPr/>
          </p:nvSpPr>
          <p:spPr bwMode="auto">
            <a:xfrm>
              <a:off x="0" y="0"/>
              <a:ext cx="9144000" cy="1968500"/>
            </a:xfrm>
            <a:prstGeom prst="rect">
              <a:avLst/>
            </a:prstGeom>
            <a:gradFill flip="none" rotWithShape="1">
              <a:gsLst>
                <a:gs pos="89000">
                  <a:srgbClr val="C00000"/>
                </a:gs>
                <a:gs pos="20000">
                  <a:srgbClr val="F50736"/>
                </a:gs>
                <a:gs pos="11000">
                  <a:srgbClr val="F50736"/>
                </a:gs>
              </a:gsLst>
              <a:lin ang="135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indent="-342900" algn="ctr">
                <a:buFont typeface="+mj-lt"/>
                <a:buAutoNum type="arabicPeriod"/>
                <a:defRPr/>
              </a:pPr>
              <a:endParaRPr lang="da-DK" noProof="1">
                <a:solidFill>
                  <a:srgbClr val="FFFFFF"/>
                </a:solidFill>
                <a:latin typeface="Arial" pitchFamily="34" charset="0"/>
              </a:endParaRPr>
            </a:p>
          </p:txBody>
        </p:sp>
        <p:sp>
          <p:nvSpPr>
            <p:cNvPr id="7" name="Rektangel 3"/>
            <p:cNvSpPr>
              <a:spLocks noChangeArrowheads="1"/>
            </p:cNvSpPr>
            <p:nvPr/>
          </p:nvSpPr>
          <p:spPr bwMode="auto">
            <a:xfrm>
              <a:off x="0" y="1661160"/>
              <a:ext cx="9144000" cy="304800"/>
            </a:xfrm>
            <a:prstGeom prst="rect">
              <a:avLst/>
            </a:prstGeom>
            <a:gradFill>
              <a:gsLst>
                <a:gs pos="0">
                  <a:schemeClr val="bg2">
                    <a:lumMod val="90000"/>
                  </a:schemeClr>
                </a:gs>
                <a:gs pos="100000">
                  <a:schemeClr val="accent1"/>
                </a:gs>
              </a:gsLs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indent="-342900" algn="ctr">
                <a:buFont typeface="+mj-lt"/>
                <a:buAutoNum type="arabicPeriod"/>
                <a:defRPr/>
              </a:pPr>
              <a:endParaRPr lang="da-DK" noProof="1">
                <a:solidFill>
                  <a:srgbClr val="FFFFFF"/>
                </a:solidFill>
                <a:latin typeface="Arial" pitchFamily="34" charset="0"/>
                <a:ea typeface="ＭＳ Ｐゴシック" pitchFamily="-97" charset="-128"/>
              </a:endParaRPr>
            </a:p>
          </p:txBody>
        </p:sp>
      </p:grpSp>
      <p:sp>
        <p:nvSpPr>
          <p:cNvPr id="8" name="Pladsholder til indhold 2"/>
          <p:cNvSpPr>
            <a:spLocks noGrp="1"/>
          </p:cNvSpPr>
          <p:nvPr>
            <p:ph idx="1"/>
          </p:nvPr>
        </p:nvSpPr>
        <p:spPr>
          <a:xfrm>
            <a:off x="457200" y="2552700"/>
            <a:ext cx="8229600" cy="3573463"/>
          </a:xfrm>
          <a:prstGeom prst="rect">
            <a:avLst/>
          </a:prstGeom>
        </p:spPr>
        <p:txBody>
          <a:bodyPr/>
          <a:lstStyle>
            <a:lvl1pPr>
              <a:defRPr>
                <a:solidFill>
                  <a:srgbClr val="000000"/>
                </a:solidFill>
                <a:latin typeface="Arial" pitchFamily="34" charset="0"/>
              </a:defRPr>
            </a:lvl1pPr>
            <a:lvl2pPr>
              <a:defRPr>
                <a:solidFill>
                  <a:srgbClr val="000000"/>
                </a:solidFill>
                <a:latin typeface="Arial" pitchFamily="34" charset="0"/>
              </a:defRPr>
            </a:lvl2pPr>
            <a:lvl3pPr>
              <a:defRPr>
                <a:solidFill>
                  <a:srgbClr val="000000"/>
                </a:solidFill>
                <a:latin typeface="Arial" pitchFamily="34" charset="0"/>
              </a:defRPr>
            </a:lvl3pPr>
            <a:lvl4pPr>
              <a:defRPr>
                <a:solidFill>
                  <a:srgbClr val="000000"/>
                </a:solidFill>
                <a:latin typeface="Arial" pitchFamily="34" charset="0"/>
              </a:defRPr>
            </a:lvl4pPr>
            <a:lvl5pPr>
              <a:defRPr>
                <a:solidFill>
                  <a:srgbClr val="000000"/>
                </a:solidFill>
                <a:latin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dirty="0"/>
          </a:p>
        </p:txBody>
      </p:sp>
      <p:sp>
        <p:nvSpPr>
          <p:cNvPr id="11" name="Titel 1"/>
          <p:cNvSpPr>
            <a:spLocks noGrp="1"/>
          </p:cNvSpPr>
          <p:nvPr>
            <p:ph type="title"/>
          </p:nvPr>
        </p:nvSpPr>
        <p:spPr>
          <a:xfrm>
            <a:off x="177800" y="515938"/>
            <a:ext cx="4584700" cy="563562"/>
          </a:xfrm>
          <a:prstGeom prst="rect">
            <a:avLst/>
          </a:prstGeom>
        </p:spPr>
        <p:txBody>
          <a:bodyPr/>
          <a:lstStyle>
            <a:lvl1pPr algn="l">
              <a:defRPr sz="3200">
                <a:latin typeface="Arial" pitchFamily="34" charset="0"/>
              </a:defRPr>
            </a:lvl1pPr>
          </a:lstStyle>
          <a:p>
            <a:r>
              <a:rPr lang="en-US" smtClean="0"/>
              <a:t>Click to edit Master title style</a:t>
            </a:r>
            <a:endParaRPr lang="da-DK" dirty="0"/>
          </a:p>
        </p:txBody>
      </p:sp>
      <p:sp>
        <p:nvSpPr>
          <p:cNvPr id="12" name="Pladsholder til tekst 2"/>
          <p:cNvSpPr>
            <a:spLocks noGrp="1"/>
          </p:cNvSpPr>
          <p:nvPr>
            <p:ph type="body" idx="13"/>
          </p:nvPr>
        </p:nvSpPr>
        <p:spPr>
          <a:xfrm>
            <a:off x="177800" y="1130301"/>
            <a:ext cx="6489700" cy="358774"/>
          </a:xfrm>
          <a:prstGeom prst="rect">
            <a:avLst/>
          </a:prstGeom>
        </p:spPr>
        <p:txBody>
          <a:bodyPr anchor="b"/>
          <a:lstStyle>
            <a:lvl1pPr marL="0" indent="0">
              <a:buNone/>
              <a:defRPr sz="2400" b="1">
                <a:latin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9" name="Pladsholder til dato 3"/>
          <p:cNvSpPr>
            <a:spLocks noGrp="1"/>
          </p:cNvSpPr>
          <p:nvPr>
            <p:ph type="dt" sz="half" idx="14"/>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Arial" charset="0"/>
                <a:ea typeface="ＭＳ Ｐゴシック" pitchFamily="-97" charset="-128"/>
              </a:defRPr>
            </a:lvl1pPr>
          </a:lstStyle>
          <a:p>
            <a:pPr>
              <a:defRPr/>
            </a:pPr>
            <a:r>
              <a:rPr lang="da-DK"/>
              <a:t>Your footnote</a:t>
            </a:r>
          </a:p>
        </p:txBody>
      </p:sp>
      <p:sp>
        <p:nvSpPr>
          <p:cNvPr id="10" name="Pladsholder til diasnummer 5"/>
          <p:cNvSpPr>
            <a:spLocks noGrp="1"/>
          </p:cNvSpPr>
          <p:nvPr>
            <p:ph type="sldNum" sz="quarter" idx="15"/>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Arial" charset="0"/>
                <a:ea typeface="ＭＳ Ｐゴシック" pitchFamily="-97" charset="-128"/>
              </a:defRPr>
            </a:lvl1pPr>
          </a:lstStyle>
          <a:p>
            <a:pPr>
              <a:defRPr/>
            </a:pPr>
            <a:r>
              <a:rPr lang="da-DK"/>
              <a:t>Your Logo</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atin typeface="Arial" pitchFamily="34" charset="0"/>
              </a:defRPr>
            </a:lvl1pPr>
          </a:lstStyle>
          <a:p>
            <a:r>
              <a:rPr lang="en-US" smtClean="0"/>
              <a:t>Click to edit Master title style</a:t>
            </a:r>
            <a:endParaRPr lang="da-DK" dirty="0"/>
          </a:p>
        </p:txBody>
      </p:sp>
      <p:sp>
        <p:nvSpPr>
          <p:cNvPr id="3" name="Pladsholder til indhold 2"/>
          <p:cNvSpPr>
            <a:spLocks noGrp="1"/>
          </p:cNvSpPr>
          <p:nvPr>
            <p:ph sz="half" idx="1"/>
          </p:nvPr>
        </p:nvSpPr>
        <p:spPr>
          <a:xfrm>
            <a:off x="457200" y="1600200"/>
            <a:ext cx="4038600" cy="4525963"/>
          </a:xfrm>
          <a:prstGeom prst="rect">
            <a:avLst/>
          </a:prstGeom>
        </p:spPr>
        <p:txBody>
          <a:bodyPr/>
          <a:lstStyle>
            <a:lvl1pPr>
              <a:defRPr sz="2800">
                <a:latin typeface="Arial" pitchFamily="34" charset="0"/>
              </a:defRPr>
            </a:lvl1pPr>
            <a:lvl2pPr>
              <a:defRPr sz="2400">
                <a:latin typeface="Arial" pitchFamily="34" charset="0"/>
              </a:defRPr>
            </a:lvl2pPr>
            <a:lvl3pPr>
              <a:defRPr sz="2000">
                <a:latin typeface="Arial" pitchFamily="34" charset="0"/>
              </a:defRPr>
            </a:lvl3pPr>
            <a:lvl4pPr>
              <a:defRPr sz="1800">
                <a:latin typeface="Arial" pitchFamily="34" charset="0"/>
              </a:defRPr>
            </a:lvl4pPr>
            <a:lvl5pPr>
              <a:defRPr sz="1800">
                <a:latin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dirty="0"/>
          </a:p>
        </p:txBody>
      </p:sp>
      <p:sp>
        <p:nvSpPr>
          <p:cNvPr id="4" name="Pladsholder til indhold 3"/>
          <p:cNvSpPr>
            <a:spLocks noGrp="1"/>
          </p:cNvSpPr>
          <p:nvPr>
            <p:ph sz="half" idx="2"/>
          </p:nvPr>
        </p:nvSpPr>
        <p:spPr>
          <a:xfrm>
            <a:off x="4648200" y="1600200"/>
            <a:ext cx="4038600" cy="4525963"/>
          </a:xfrm>
          <a:prstGeom prst="rect">
            <a:avLst/>
          </a:prstGeom>
        </p:spPr>
        <p:txBody>
          <a:bodyPr/>
          <a:lstStyle>
            <a:lvl1pPr>
              <a:defRPr sz="2800">
                <a:latin typeface="Arial" pitchFamily="34" charset="0"/>
              </a:defRPr>
            </a:lvl1pPr>
            <a:lvl2pPr>
              <a:defRPr sz="2400">
                <a:latin typeface="Arial" pitchFamily="34" charset="0"/>
              </a:defRPr>
            </a:lvl2pPr>
            <a:lvl3pPr>
              <a:defRPr sz="2000">
                <a:latin typeface="Arial" pitchFamily="34" charset="0"/>
              </a:defRPr>
            </a:lvl3pPr>
            <a:lvl4pPr>
              <a:defRPr sz="1800">
                <a:latin typeface="Arial" pitchFamily="34" charset="0"/>
              </a:defRPr>
            </a:lvl4pPr>
            <a:lvl5pPr>
              <a:defRPr sz="1800">
                <a:latin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dirty="0"/>
          </a:p>
        </p:txBody>
      </p:sp>
      <p:sp>
        <p:nvSpPr>
          <p:cNvPr id="5" name="Pladsholder til dato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fld id="{9A2DBC02-530B-46AC-AE89-615B9CF6B656}" type="datetime1">
              <a:rPr lang="da-DK"/>
              <a:pPr>
                <a:defRPr/>
              </a:pPr>
              <a:t>22-12-2014</a:t>
            </a:fld>
            <a:endParaRPr lang="da-DK"/>
          </a:p>
        </p:txBody>
      </p:sp>
      <p:sp>
        <p:nvSpPr>
          <p:cNvPr id="6" name="Pladsholder til sidefod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endParaRPr lang="da-DK"/>
          </a:p>
        </p:txBody>
      </p:sp>
      <p:sp>
        <p:nvSpPr>
          <p:cNvPr id="7" name="Pladsholder til diasnumm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fld id="{AD578506-4270-40D2-9919-7162664C9714}" type="slidenum">
              <a:rPr lang="da-DK"/>
              <a:pPr>
                <a:defRPr/>
              </a:pPr>
              <a:t>‹#›</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atin typeface="Arial" pitchFamily="34" charset="0"/>
              </a:defRPr>
            </a:lvl1pPr>
          </a:lstStyle>
          <a:p>
            <a:r>
              <a:rPr lang="en-US" smtClean="0"/>
              <a:t>Click to edit Master title style</a:t>
            </a:r>
            <a:endParaRPr lang="da-DK" dirty="0"/>
          </a:p>
        </p:txBody>
      </p:sp>
      <p:sp>
        <p:nvSpPr>
          <p:cNvPr id="3" name="Pladsholder til tekst 2"/>
          <p:cNvSpPr>
            <a:spLocks noGrp="1"/>
          </p:cNvSpPr>
          <p:nvPr>
            <p:ph type="body" idx="1"/>
          </p:nvPr>
        </p:nvSpPr>
        <p:spPr>
          <a:xfrm>
            <a:off x="457200" y="1535113"/>
            <a:ext cx="4040188" cy="639762"/>
          </a:xfrm>
          <a:prstGeom prst="rect">
            <a:avLst/>
          </a:prstGeom>
        </p:spPr>
        <p:txBody>
          <a:bodyPr anchor="b"/>
          <a:lstStyle>
            <a:lvl1pPr marL="0" indent="0">
              <a:buNone/>
              <a:defRPr sz="2400" b="1">
                <a:latin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Pladsholder til indhold 3"/>
          <p:cNvSpPr>
            <a:spLocks noGrp="1"/>
          </p:cNvSpPr>
          <p:nvPr>
            <p:ph sz="half" idx="2"/>
          </p:nvPr>
        </p:nvSpPr>
        <p:spPr>
          <a:xfrm>
            <a:off x="457200" y="2174875"/>
            <a:ext cx="4040188" cy="3951288"/>
          </a:xfrm>
          <a:prstGeom prst="rect">
            <a:avLst/>
          </a:prstGeom>
        </p:spPr>
        <p:txBody>
          <a:bodyPr/>
          <a:lstStyle>
            <a:lvl1pPr>
              <a:defRPr sz="2400">
                <a:latin typeface="Arial" pitchFamily="34" charset="0"/>
              </a:defRPr>
            </a:lvl1pPr>
            <a:lvl2pPr>
              <a:defRPr sz="2000">
                <a:latin typeface="Arial" pitchFamily="34" charset="0"/>
              </a:defRPr>
            </a:lvl2pPr>
            <a:lvl3pPr>
              <a:defRPr sz="1800">
                <a:latin typeface="Arial" pitchFamily="34" charset="0"/>
              </a:defRPr>
            </a:lvl3pPr>
            <a:lvl4pPr>
              <a:defRPr sz="1600">
                <a:latin typeface="Arial" pitchFamily="34" charset="0"/>
              </a:defRPr>
            </a:lvl4pPr>
            <a:lvl5pPr>
              <a:defRPr sz="1600">
                <a:latin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dirty="0"/>
          </a:p>
        </p:txBody>
      </p:sp>
      <p:sp>
        <p:nvSpPr>
          <p:cNvPr id="5" name="Pladsholder til tekst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Pladsholder til indhold 5"/>
          <p:cNvSpPr>
            <a:spLocks noGrp="1"/>
          </p:cNvSpPr>
          <p:nvPr>
            <p:ph sz="quarter" idx="4"/>
          </p:nvPr>
        </p:nvSpPr>
        <p:spPr>
          <a:xfrm>
            <a:off x="4645025" y="2174875"/>
            <a:ext cx="4041775" cy="3951288"/>
          </a:xfrm>
          <a:prstGeom prst="rect">
            <a:avLst/>
          </a:prstGeom>
        </p:spPr>
        <p:txBody>
          <a:bodyPr/>
          <a:lstStyle>
            <a:lvl1pPr>
              <a:defRPr sz="2400">
                <a:latin typeface="Arial" pitchFamily="34" charset="0"/>
              </a:defRPr>
            </a:lvl1pPr>
            <a:lvl2pPr>
              <a:defRPr sz="2000">
                <a:latin typeface="Arial" pitchFamily="34" charset="0"/>
              </a:defRPr>
            </a:lvl2pPr>
            <a:lvl3pPr>
              <a:defRPr sz="1800">
                <a:latin typeface="Arial" pitchFamily="34" charset="0"/>
              </a:defRPr>
            </a:lvl3pPr>
            <a:lvl4pPr>
              <a:defRPr sz="1600">
                <a:latin typeface="Arial" pitchFamily="34" charset="0"/>
              </a:defRPr>
            </a:lvl4pPr>
            <a:lvl5pPr>
              <a:defRPr sz="1600">
                <a:latin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dirty="0"/>
          </a:p>
        </p:txBody>
      </p:sp>
      <p:sp>
        <p:nvSpPr>
          <p:cNvPr id="7" name="Pladsholder til dato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fld id="{354546AD-5DB5-4E0B-B847-60D836DCD182}" type="datetime1">
              <a:rPr lang="da-DK"/>
              <a:pPr>
                <a:defRPr/>
              </a:pPr>
              <a:t>22-12-2014</a:t>
            </a:fld>
            <a:endParaRPr lang="da-DK"/>
          </a:p>
        </p:txBody>
      </p:sp>
      <p:sp>
        <p:nvSpPr>
          <p:cNvPr id="8" name="Pladsholder til sidefod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endParaRPr lang="da-DK"/>
          </a:p>
        </p:txBody>
      </p:sp>
      <p:sp>
        <p:nvSpPr>
          <p:cNvPr id="9" name="Pladsholder til diasnumm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fld id="{EBEB7762-8C3D-49C9-8EF9-6CBDFC5BB098}" type="slidenum">
              <a:rPr lang="da-DK"/>
              <a:pPr>
                <a:defRPr/>
              </a:pPr>
              <a:t>‹#›</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atin typeface="Arial" pitchFamily="34" charset="0"/>
              </a:defRPr>
            </a:lvl1pPr>
          </a:lstStyle>
          <a:p>
            <a:r>
              <a:rPr lang="en-US" smtClean="0"/>
              <a:t>Click to edit Master title style</a:t>
            </a:r>
            <a:endParaRPr lang="da-DK" dirty="0"/>
          </a:p>
        </p:txBody>
      </p:sp>
      <p:sp>
        <p:nvSpPr>
          <p:cNvPr id="3" name="Pladsholder til dato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fld id="{73712080-0910-45AC-ABF4-AC33E5ECBB03}" type="datetime1">
              <a:rPr lang="da-DK"/>
              <a:pPr>
                <a:defRPr/>
              </a:pPr>
              <a:t>22-12-2014</a:t>
            </a:fld>
            <a:endParaRPr lang="da-DK"/>
          </a:p>
        </p:txBody>
      </p:sp>
      <p:sp>
        <p:nvSpPr>
          <p:cNvPr id="4" name="Pladsholder til sidefod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endParaRPr lang="da-DK"/>
          </a:p>
        </p:txBody>
      </p:sp>
      <p:sp>
        <p:nvSpPr>
          <p:cNvPr id="5" name="Pladsholder til diasnumm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fld id="{3567A2A1-D156-44EA-948C-F356C7AA8BD8}" type="slidenum">
              <a:rPr lang="da-DK"/>
              <a:pPr>
                <a:defRPr/>
              </a:pPr>
              <a:t>‹#›</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fld id="{254AC250-846A-48F8-BB14-372ADB45104B}" type="datetime1">
              <a:rPr lang="da-DK"/>
              <a:pPr>
                <a:defRPr/>
              </a:pPr>
              <a:t>22-12-2014</a:t>
            </a:fld>
            <a:endParaRPr lang="da-DK"/>
          </a:p>
        </p:txBody>
      </p:sp>
      <p:sp>
        <p:nvSpPr>
          <p:cNvPr id="3" name="Pladsholder til sidefod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endParaRPr lang="da-DK"/>
          </a:p>
        </p:txBody>
      </p:sp>
      <p:sp>
        <p:nvSpPr>
          <p:cNvPr id="4" name="Pladsholder til diasnumm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fld id="{3F6E50EA-49C8-4392-B46A-5A90A2FDA3B1}" type="slidenum">
              <a:rPr lang="da-DK"/>
              <a:pPr>
                <a:defRPr/>
              </a:pPr>
              <a:t>‹#›</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atin typeface="Arial" pitchFamily="34" charset="0"/>
              </a:defRPr>
            </a:lvl1pPr>
          </a:lstStyle>
          <a:p>
            <a:r>
              <a:rPr lang="en-US" smtClean="0"/>
              <a:t>Click to edit Master title style</a:t>
            </a:r>
            <a:endParaRPr lang="da-DK" dirty="0"/>
          </a:p>
        </p:txBody>
      </p:sp>
      <p:sp>
        <p:nvSpPr>
          <p:cNvPr id="3" name="Pladsholder til indhold 2"/>
          <p:cNvSpPr>
            <a:spLocks noGrp="1"/>
          </p:cNvSpPr>
          <p:nvPr>
            <p:ph idx="1"/>
          </p:nvPr>
        </p:nvSpPr>
        <p:spPr>
          <a:xfrm>
            <a:off x="3575050" y="273050"/>
            <a:ext cx="5111750" cy="5853113"/>
          </a:xfrm>
          <a:prstGeom prst="rect">
            <a:avLst/>
          </a:prstGeom>
        </p:spPr>
        <p:txBody>
          <a:bodyPr/>
          <a:lstStyle>
            <a:lvl1pPr>
              <a:defRPr sz="3200">
                <a:latin typeface="Arial" pitchFamily="34" charset="0"/>
              </a:defRPr>
            </a:lvl1pPr>
            <a:lvl2pPr>
              <a:defRPr sz="2800">
                <a:latin typeface="Arial" pitchFamily="34" charset="0"/>
              </a:defRPr>
            </a:lvl2pPr>
            <a:lvl3pPr>
              <a:defRPr sz="2400">
                <a:latin typeface="Arial" pitchFamily="34" charset="0"/>
              </a:defRPr>
            </a:lvl3pPr>
            <a:lvl4pPr>
              <a:defRPr sz="2000">
                <a:latin typeface="Arial" pitchFamily="34" charset="0"/>
              </a:defRPr>
            </a:lvl4pPr>
            <a:lvl5pPr>
              <a:defRPr sz="2000">
                <a:latin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dirty="0"/>
          </a:p>
        </p:txBody>
      </p:sp>
      <p:sp>
        <p:nvSpPr>
          <p:cNvPr id="4" name="Pladsholder til tekst 3"/>
          <p:cNvSpPr>
            <a:spLocks noGrp="1"/>
          </p:cNvSpPr>
          <p:nvPr>
            <p:ph type="body" sz="half" idx="2"/>
          </p:nvPr>
        </p:nvSpPr>
        <p:spPr>
          <a:xfrm>
            <a:off x="457200" y="1435100"/>
            <a:ext cx="3008313" cy="4691063"/>
          </a:xfrm>
          <a:prstGeom prst="rect">
            <a:avLst/>
          </a:prstGeom>
        </p:spPr>
        <p:txBody>
          <a:bodyPr/>
          <a:lstStyle>
            <a:lvl1pPr marL="0" indent="0">
              <a:buNone/>
              <a:defRPr sz="1400">
                <a:latin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Pladsholder til dato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fld id="{76538522-622F-48E3-B2DB-B794625C7BFA}" type="datetime1">
              <a:rPr lang="da-DK"/>
              <a:pPr>
                <a:defRPr/>
              </a:pPr>
              <a:t>22-12-2014</a:t>
            </a:fld>
            <a:endParaRPr lang="da-DK"/>
          </a:p>
        </p:txBody>
      </p:sp>
      <p:sp>
        <p:nvSpPr>
          <p:cNvPr id="6" name="Pladsholder til sidefod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endParaRPr lang="da-DK"/>
          </a:p>
        </p:txBody>
      </p:sp>
      <p:sp>
        <p:nvSpPr>
          <p:cNvPr id="7" name="Pladsholder til diasnumm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fld id="{82FA1181-06C8-467E-8609-B5E3873FDB80}" type="slidenum">
              <a:rPr lang="da-DK"/>
              <a:pPr>
                <a:defRPr/>
              </a:pPr>
              <a:t>‹#›</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atin typeface="Arial" pitchFamily="34" charset="0"/>
              </a:defRPr>
            </a:lvl1pPr>
          </a:lstStyle>
          <a:p>
            <a:r>
              <a:rPr lang="en-US" smtClean="0"/>
              <a:t>Click to edit Master title style</a:t>
            </a:r>
            <a:endParaRPr lang="da-DK" dirty="0"/>
          </a:p>
        </p:txBody>
      </p:sp>
      <p:sp>
        <p:nvSpPr>
          <p:cNvPr id="3" name="Pladsholder til billede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atin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da-DK" noProof="0" dirty="0"/>
          </a:p>
        </p:txBody>
      </p:sp>
      <p:sp>
        <p:nvSpPr>
          <p:cNvPr id="4" name="Pladsholder til tekst 3"/>
          <p:cNvSpPr>
            <a:spLocks noGrp="1"/>
          </p:cNvSpPr>
          <p:nvPr>
            <p:ph type="body" sz="half" idx="2"/>
          </p:nvPr>
        </p:nvSpPr>
        <p:spPr>
          <a:xfrm>
            <a:off x="1792288" y="5367338"/>
            <a:ext cx="5486400" cy="804862"/>
          </a:xfrm>
          <a:prstGeom prst="rect">
            <a:avLst/>
          </a:prstGeom>
        </p:spPr>
        <p:txBody>
          <a:bodyPr/>
          <a:lstStyle>
            <a:lvl1pPr marL="0" indent="0">
              <a:buNone/>
              <a:defRPr sz="1400">
                <a:latin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Pladsholder til dato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fld id="{DD262304-7D56-4B39-A20D-152694EC6669}" type="datetime1">
              <a:rPr lang="da-DK"/>
              <a:pPr>
                <a:defRPr/>
              </a:pPr>
              <a:t>22-12-2014</a:t>
            </a:fld>
            <a:endParaRPr lang="da-DK"/>
          </a:p>
        </p:txBody>
      </p:sp>
      <p:sp>
        <p:nvSpPr>
          <p:cNvPr id="6" name="Pladsholder til sidefod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endParaRPr lang="da-DK"/>
          </a:p>
        </p:txBody>
      </p:sp>
      <p:sp>
        <p:nvSpPr>
          <p:cNvPr id="7" name="Pladsholder til diasnumm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defRPr>
            </a:lvl1pPr>
          </a:lstStyle>
          <a:p>
            <a:pPr>
              <a:defRPr/>
            </a:pPr>
            <a:fld id="{6CB64F55-B5E2-45D7-A695-BF8EFBEE953E}" type="slidenum">
              <a:rPr lang="da-DK"/>
              <a:pPr>
                <a:defRPr/>
              </a:pPr>
              <a:t>‹#›</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7000">
              <a:schemeClr val="bg1"/>
            </a:gs>
            <a:gs pos="45000">
              <a:schemeClr val="bg2">
                <a:alpha val="49000"/>
              </a:schemeClr>
            </a:gs>
            <a:gs pos="81000">
              <a:schemeClr val="bg1"/>
            </a:gs>
          </a:gsLst>
          <a:lin ang="16200000" scaled="0"/>
          <a:tileRect/>
        </a:gradFill>
        <a:effectLst/>
      </p:bgPr>
    </p:bg>
    <p:spTree>
      <p:nvGrpSpPr>
        <p:cNvPr id="1" name=""/>
        <p:cNvGrpSpPr/>
        <p:nvPr/>
      </p:nvGrpSpPr>
      <p:grpSpPr>
        <a:xfrm>
          <a:off x="0" y="0"/>
          <a:ext cx="0" cy="0"/>
          <a:chOff x="0" y="0"/>
          <a:chExt cx="0" cy="0"/>
        </a:xfrm>
      </p:grpSpPr>
    </p:spTree>
  </p:cSld>
  <p:clrMap bg1="dk1" tx1="lt1" bg2="dk2" tx2="lt2" accent1="accent1" accent2="accent2" accent3="accent3" accent4="accent4" accent5="accent5" accent6="accent6" hlink="hlink" folHlink="folHlink"/>
  <p:sldLayoutIdLst>
    <p:sldLayoutId id="2147483965" r:id="rId1"/>
    <p:sldLayoutId id="2147483967" r:id="rId2"/>
    <p:sldLayoutId id="2147483968" r:id="rId3"/>
    <p:sldLayoutId id="2147483969" r:id="rId4"/>
    <p:sldLayoutId id="2147483970" r:id="rId5"/>
    <p:sldLayoutId id="2147483971" r:id="rId6"/>
    <p:sldLayoutId id="2147483972" r:id="rId7"/>
    <p:sldLayoutId id="2147483973" r:id="rId8"/>
    <p:sldLayoutId id="2147483974" r:id="rId9"/>
    <p:sldLayoutId id="2147483975" r:id="rId10"/>
    <p:sldLayoutId id="2147483976" r:id="rId11"/>
    <p:sldLayoutId id="2147483977" r:id="rId12"/>
  </p:sldLayoutIdLst>
  <p:timing>
    <p:tnLst>
      <p:par>
        <p:cTn id="1" dur="indefinite" restart="never" nodeType="tmRoot"/>
      </p:par>
    </p:tnLst>
  </p:timing>
  <p:txStyles>
    <p:titleStyle>
      <a:lvl1pPr algn="ctr" defTabSz="457200" rtl="0" eaLnBrk="1" fontAlgn="base" hangingPunct="1">
        <a:spcBef>
          <a:spcPct val="0"/>
        </a:spcBef>
        <a:spcAft>
          <a:spcPct val="0"/>
        </a:spcAft>
        <a:defRPr sz="4400" kern="1200">
          <a:solidFill>
            <a:schemeClr val="tx1"/>
          </a:solidFill>
          <a:latin typeface="Arial Narrow"/>
          <a:ea typeface="ＭＳ Ｐゴシック" pitchFamily="-97" charset="-128"/>
          <a:cs typeface="+mj-cs"/>
        </a:defRPr>
      </a:lvl1pPr>
      <a:lvl2pPr algn="ctr" defTabSz="457200" rtl="0" eaLnBrk="1" fontAlgn="base" hangingPunct="1">
        <a:spcBef>
          <a:spcPct val="0"/>
        </a:spcBef>
        <a:spcAft>
          <a:spcPct val="0"/>
        </a:spcAft>
        <a:defRPr sz="4400">
          <a:solidFill>
            <a:schemeClr val="tx1"/>
          </a:solidFill>
          <a:latin typeface="Arial Narrow" pitchFamily="-97" charset="0"/>
          <a:ea typeface="ＭＳ Ｐゴシック" pitchFamily="-97" charset="-128"/>
        </a:defRPr>
      </a:lvl2pPr>
      <a:lvl3pPr algn="ctr" defTabSz="457200" rtl="0" eaLnBrk="1" fontAlgn="base" hangingPunct="1">
        <a:spcBef>
          <a:spcPct val="0"/>
        </a:spcBef>
        <a:spcAft>
          <a:spcPct val="0"/>
        </a:spcAft>
        <a:defRPr sz="4400">
          <a:solidFill>
            <a:schemeClr val="tx1"/>
          </a:solidFill>
          <a:latin typeface="Arial Narrow" pitchFamily="-97" charset="0"/>
          <a:ea typeface="ＭＳ Ｐゴシック" pitchFamily="-97" charset="-128"/>
        </a:defRPr>
      </a:lvl3pPr>
      <a:lvl4pPr algn="ctr" defTabSz="457200" rtl="0" eaLnBrk="1" fontAlgn="base" hangingPunct="1">
        <a:spcBef>
          <a:spcPct val="0"/>
        </a:spcBef>
        <a:spcAft>
          <a:spcPct val="0"/>
        </a:spcAft>
        <a:defRPr sz="4400">
          <a:solidFill>
            <a:schemeClr val="tx1"/>
          </a:solidFill>
          <a:latin typeface="Arial Narrow" pitchFamily="-97" charset="0"/>
          <a:ea typeface="ＭＳ Ｐゴシック" pitchFamily="-97" charset="-128"/>
        </a:defRPr>
      </a:lvl4pPr>
      <a:lvl5pPr algn="ctr" defTabSz="457200" rtl="0" eaLnBrk="1" fontAlgn="base" hangingPunct="1">
        <a:spcBef>
          <a:spcPct val="0"/>
        </a:spcBef>
        <a:spcAft>
          <a:spcPct val="0"/>
        </a:spcAft>
        <a:defRPr sz="4400">
          <a:solidFill>
            <a:schemeClr val="tx1"/>
          </a:solidFill>
          <a:latin typeface="Arial Narrow" pitchFamily="-97" charset="0"/>
          <a:ea typeface="ＭＳ Ｐゴシック" pitchFamily="-97" charset="-128"/>
        </a:defRPr>
      </a:lvl5pPr>
      <a:lvl6pPr marL="457200" algn="ctr" defTabSz="457200" rtl="0" eaLnBrk="1" fontAlgn="base" hangingPunct="1">
        <a:spcBef>
          <a:spcPct val="0"/>
        </a:spcBef>
        <a:spcAft>
          <a:spcPct val="0"/>
        </a:spcAft>
        <a:defRPr sz="4400">
          <a:solidFill>
            <a:schemeClr val="tx1"/>
          </a:solidFill>
          <a:latin typeface="Arial Narrow" pitchFamily="-97" charset="0"/>
        </a:defRPr>
      </a:lvl6pPr>
      <a:lvl7pPr marL="914400" algn="ctr" defTabSz="457200" rtl="0" eaLnBrk="1" fontAlgn="base" hangingPunct="1">
        <a:spcBef>
          <a:spcPct val="0"/>
        </a:spcBef>
        <a:spcAft>
          <a:spcPct val="0"/>
        </a:spcAft>
        <a:defRPr sz="4400">
          <a:solidFill>
            <a:schemeClr val="tx1"/>
          </a:solidFill>
          <a:latin typeface="Arial Narrow" pitchFamily="-97" charset="0"/>
        </a:defRPr>
      </a:lvl7pPr>
      <a:lvl8pPr marL="1371600" algn="ctr" defTabSz="457200" rtl="0" eaLnBrk="1" fontAlgn="base" hangingPunct="1">
        <a:spcBef>
          <a:spcPct val="0"/>
        </a:spcBef>
        <a:spcAft>
          <a:spcPct val="0"/>
        </a:spcAft>
        <a:defRPr sz="4400">
          <a:solidFill>
            <a:schemeClr val="tx1"/>
          </a:solidFill>
          <a:latin typeface="Arial Narrow" pitchFamily="-97" charset="0"/>
        </a:defRPr>
      </a:lvl8pPr>
      <a:lvl9pPr marL="1828800" algn="ctr" defTabSz="457200" rtl="0" eaLnBrk="1" fontAlgn="base" hangingPunct="1">
        <a:spcBef>
          <a:spcPct val="0"/>
        </a:spcBef>
        <a:spcAft>
          <a:spcPct val="0"/>
        </a:spcAft>
        <a:defRPr sz="4400">
          <a:solidFill>
            <a:schemeClr val="tx1"/>
          </a:solidFill>
          <a:latin typeface="Arial Narrow" pitchFamily="-97"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Arial Narrow"/>
          <a:ea typeface="ＭＳ Ｐゴシック" pitchFamily="-97" charset="-128"/>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Arial Narrow"/>
          <a:ea typeface="ＭＳ Ｐゴシック" pitchFamily="-97"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Arial Narrow"/>
          <a:ea typeface="ＭＳ Ｐゴシック" pitchFamily="-97"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Arial Narrow"/>
          <a:ea typeface="ＭＳ Ｐゴシック" pitchFamily="-97"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Arial Narrow"/>
          <a:ea typeface="ＭＳ Ｐゴシック" pitchFamily="-97"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eb.ffos.hr/kvaliteta/dat/s_48/File/Prirucnik_II._izdanje%20(1).pdf" TargetMode="External"/><Relationship Id="rId2" Type="http://schemas.openxmlformats.org/officeDocument/2006/relationships/hyperlink" Target="http://web.ffos.hr/kvaliteta/dat/s_42/File/POLITIKA%20KVALITETE.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oecd.org/document/52/0,3343,en_2649_39263238_40113908_1_1_1_1,00.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enqa.eu/wp-content/uploads/2013/06/ESG_3edition-2.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eb.ffos.hr/kvaliteta/dat/s_83/File/Misija%20sustava%20za%20kvalitetu%20%20.PDF" TargetMode="External"/><Relationship Id="rId2" Type="http://schemas.openxmlformats.org/officeDocument/2006/relationships/hyperlink" Target="http://web.ffos.hr/kvaliteta/dat/s_40/File/Sustav_upravljanja_kvalitetom_Sveucilista.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ttomljen\Desktop\Stablo1.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999162" y="436562"/>
            <a:ext cx="3144838" cy="5678488"/>
          </a:xfrm>
          <a:prstGeom prst="rect">
            <a:avLst/>
          </a:prstGeom>
          <a:noFill/>
          <a:extLst>
            <a:ext uri="{909E8E84-426E-40DD-AFC4-6F175D3DCCD1}">
              <a14:hiddenFill xmlns:a14="http://schemas.microsoft.com/office/drawing/2010/main" xmlns="">
                <a:solidFill>
                  <a:srgbClr val="FFFFFF"/>
                </a:solidFill>
              </a14:hiddenFill>
            </a:ext>
          </a:extLst>
        </p:spPr>
      </p:pic>
      <p:sp>
        <p:nvSpPr>
          <p:cNvPr id="12" name="Rektangel 11"/>
          <p:cNvSpPr/>
          <p:nvPr/>
        </p:nvSpPr>
        <p:spPr>
          <a:xfrm>
            <a:off x="-14288" y="6115050"/>
            <a:ext cx="9180513" cy="742950"/>
          </a:xfrm>
          <a:prstGeom prst="rect">
            <a:avLst/>
          </a:prstGeom>
          <a:gradFill flip="none" rotWithShape="1">
            <a:gsLst>
              <a:gs pos="89000">
                <a:srgbClr val="B8141D"/>
              </a:gs>
              <a:gs pos="20000">
                <a:srgbClr val="CD1D19"/>
              </a:gs>
              <a:gs pos="11000">
                <a:srgbClr val="E21D24"/>
              </a:gs>
            </a:gsLst>
            <a:lin ang="27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a:buFont typeface="+mj-lt"/>
              <a:buAutoNum type="arabicPeriod"/>
              <a:defRPr/>
            </a:pPr>
            <a:endParaRPr lang="da-DK" noProof="1">
              <a:solidFill>
                <a:srgbClr val="FFFFFF"/>
              </a:solidFill>
              <a:latin typeface="Arial" pitchFamily="34" charset="0"/>
            </a:endParaRPr>
          </a:p>
        </p:txBody>
      </p:sp>
      <p:sp>
        <p:nvSpPr>
          <p:cNvPr id="21508" name="Rectangle 4"/>
          <p:cNvSpPr>
            <a:spLocks noChangeArrowheads="1"/>
          </p:cNvSpPr>
          <p:nvPr/>
        </p:nvSpPr>
        <p:spPr bwMode="gray">
          <a:xfrm>
            <a:off x="323850" y="4591050"/>
            <a:ext cx="4991100" cy="1390650"/>
          </a:xfrm>
          <a:prstGeom prst="rect">
            <a:avLst/>
          </a:prstGeom>
          <a:noFill/>
          <a:ln w="9525">
            <a:noFill/>
            <a:miter lim="800000"/>
            <a:headEnd/>
            <a:tailEnd/>
          </a:ln>
        </p:spPr>
        <p:txBody>
          <a:bodyPr lIns="0" tIns="0" rIns="0" bIns="0" anchor="ctr"/>
          <a:lstStyle/>
          <a:p>
            <a:pPr eaLnBrk="1" hangingPunct="1">
              <a:lnSpc>
                <a:spcPct val="90000"/>
              </a:lnSpc>
            </a:pPr>
            <a:r>
              <a:rPr lang="hr-HR" altLang="sr-Latn-RS" dirty="0">
                <a:solidFill>
                  <a:srgbClr val="002060"/>
                </a:solidFill>
              </a:rPr>
              <a:t>Dr. sc. Vesna Dodiković-Jurković </a:t>
            </a:r>
          </a:p>
          <a:p>
            <a:pPr eaLnBrk="1" hangingPunct="1">
              <a:lnSpc>
                <a:spcPct val="90000"/>
              </a:lnSpc>
            </a:pPr>
            <a:r>
              <a:rPr lang="hr-HR" altLang="sr-Latn-RS" dirty="0" smtClean="0">
                <a:solidFill>
                  <a:srgbClr val="002060"/>
                </a:solidFill>
              </a:rPr>
              <a:t>Osijek, prosinac 2014. </a:t>
            </a:r>
            <a:r>
              <a:rPr lang="hr-HR" altLang="sr-Latn-RS" dirty="0">
                <a:solidFill>
                  <a:srgbClr val="002060"/>
                </a:solidFill>
              </a:rPr>
              <a:t>godine</a:t>
            </a:r>
          </a:p>
          <a:p>
            <a:pPr defTabSz="801688"/>
            <a:endParaRPr lang="en-US" dirty="0">
              <a:solidFill>
                <a:srgbClr val="000000"/>
              </a:solidFill>
            </a:endParaRPr>
          </a:p>
        </p:txBody>
      </p:sp>
      <p:sp>
        <p:nvSpPr>
          <p:cNvPr id="21509" name="Rectangle 5"/>
          <p:cNvSpPr txBox="1">
            <a:spLocks noChangeArrowheads="1"/>
          </p:cNvSpPr>
          <p:nvPr/>
        </p:nvSpPr>
        <p:spPr bwMode="gray">
          <a:xfrm>
            <a:off x="323850" y="850900"/>
            <a:ext cx="6115050" cy="3795713"/>
          </a:xfrm>
          <a:prstGeom prst="rect">
            <a:avLst/>
          </a:prstGeom>
          <a:noFill/>
          <a:ln w="9525">
            <a:noFill/>
            <a:miter lim="800000"/>
            <a:headEnd/>
            <a:tailEnd/>
          </a:ln>
        </p:spPr>
        <p:txBody>
          <a:bodyPr lIns="0" rIns="0" anchor="ctr"/>
          <a:lstStyle/>
          <a:p>
            <a:pPr defTabSz="914400" eaLnBrk="0" hangingPunct="0">
              <a:lnSpc>
                <a:spcPct val="95000"/>
              </a:lnSpc>
            </a:pPr>
            <a:r>
              <a:rPr lang="hr-HR" sz="4000" b="1" dirty="0" smtClean="0">
                <a:solidFill>
                  <a:srgbClr val="000000"/>
                </a:solidFill>
                <a:latin typeface="Arial" pitchFamily="34" charset="0"/>
                <a:cs typeface="Arial" pitchFamily="34" charset="0"/>
              </a:rPr>
              <a:t>STANDARDI I SMJERNICE ZA OSIGURAVANJE KVALITETE u EHEA -</a:t>
            </a:r>
          </a:p>
          <a:p>
            <a:pPr defTabSz="914400" eaLnBrk="0" hangingPunct="0">
              <a:lnSpc>
                <a:spcPct val="95000"/>
              </a:lnSpc>
            </a:pPr>
            <a:r>
              <a:rPr lang="hr-HR" sz="4000" b="1" dirty="0">
                <a:solidFill>
                  <a:srgbClr val="000000"/>
                </a:solidFill>
                <a:latin typeface="Arial" pitchFamily="34" charset="0"/>
                <a:cs typeface="Arial" pitchFamily="34" charset="0"/>
              </a:rPr>
              <a:t>p</a:t>
            </a:r>
            <a:r>
              <a:rPr lang="hr-HR" sz="4000" b="1" dirty="0" smtClean="0">
                <a:solidFill>
                  <a:srgbClr val="000000"/>
                </a:solidFill>
                <a:latin typeface="Arial" pitchFamily="34" charset="0"/>
                <a:cs typeface="Arial" pitchFamily="34" charset="0"/>
              </a:rPr>
              <a:t>rimjena pri unutarnjoj prosudbi</a:t>
            </a:r>
            <a:endParaRPr lang="en-US" sz="4000" b="1" dirty="0">
              <a:solidFill>
                <a:srgbClr val="000000"/>
              </a:solidFill>
              <a:latin typeface="Arial" pitchFamily="34" charset="0"/>
              <a:cs typeface="Arial" pitchFamily="34" charset="0"/>
            </a:endParaRPr>
          </a:p>
        </p:txBody>
      </p:sp>
      <p:pic>
        <p:nvPicPr>
          <p:cNvPr id="1030" name="Picture 6" descr="C:\Users\ttomljen\Desktop\logo_bijeli.pn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23850" y="6259353"/>
            <a:ext cx="2987516" cy="454343"/>
          </a:xfrm>
          <a:prstGeom prst="rect">
            <a:avLst/>
          </a:prstGeom>
          <a:noFill/>
          <a:extLst>
            <a:ext uri="{909E8E84-426E-40DD-AFC4-6F175D3DCCD1}">
              <a14:hiddenFill xmlns:a14="http://schemas.microsoft.com/office/drawing/2010/main" xmlns="">
                <a:solidFill>
                  <a:srgbClr val="FFFFFF"/>
                </a:solidFill>
              </a14:hiddenFill>
            </a:ext>
          </a:extLst>
        </p:spPr>
      </p:pic>
      <p:pic>
        <p:nvPicPr>
          <p:cNvPr id="1031" name="Picture 7" descr="C:\Users\ttomljen\Desktop\ENQA_logo_bijeli.pn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6755605" y="6253884"/>
            <a:ext cx="815976" cy="465280"/>
          </a:xfrm>
          <a:prstGeom prst="rect">
            <a:avLst/>
          </a:prstGeom>
          <a:noFill/>
          <a:extLst>
            <a:ext uri="{909E8E84-426E-40DD-AFC4-6F175D3DCCD1}">
              <a14:hiddenFill xmlns:a14="http://schemas.microsoft.com/office/drawing/2010/main" xmlns="">
                <a:solidFill>
                  <a:srgbClr val="FFFFFF"/>
                </a:solidFill>
              </a14:hiddenFill>
            </a:ext>
          </a:extLst>
        </p:spPr>
      </p:pic>
      <p:pic>
        <p:nvPicPr>
          <p:cNvPr id="1032" name="Picture 8" descr="C:\Users\ttomljen\Desktop\eqar_logo_bijeli.pn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7677151" y="6361993"/>
            <a:ext cx="1123950" cy="358708"/>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7"/>
          <p:cNvSpPr>
            <a:spLocks noChangeArrowheads="1"/>
          </p:cNvSpPr>
          <p:nvPr/>
        </p:nvSpPr>
        <p:spPr bwMode="auto">
          <a:xfrm>
            <a:off x="5029200" y="2298700"/>
            <a:ext cx="3749675" cy="3632200"/>
          </a:xfrm>
          <a:prstGeom prst="rect">
            <a:avLst/>
          </a:prstGeom>
          <a:gradFill rotWithShape="1">
            <a:gsLst>
              <a:gs pos="0">
                <a:srgbClr val="171717">
                  <a:alpha val="49000"/>
                </a:srgbClr>
              </a:gs>
              <a:gs pos="100000">
                <a:srgbClr val="3A3A3A">
                  <a:alpha val="31000"/>
                </a:srgbClr>
              </a:gs>
            </a:gsLst>
            <a:lin ang="5400000"/>
          </a:gradFill>
          <a:ln w="9525">
            <a:noFill/>
            <a:miter lim="800000"/>
            <a:headEnd/>
            <a:tailEnd/>
          </a:ln>
          <a:effectLst>
            <a:outerShdw blurRad="63500" dist="23000" dir="5400000" rotWithShape="0">
              <a:srgbClr val="000000">
                <a:alpha val="34999"/>
              </a:srgbClr>
            </a:outerShdw>
          </a:effectLst>
        </p:spPr>
        <p:txBody>
          <a:bodyPr anchor="ctr"/>
          <a:lstStyle/>
          <a:p>
            <a:pPr algn="ctr">
              <a:defRPr/>
            </a:pPr>
            <a:endParaRPr lang="da-DK" dirty="0">
              <a:solidFill>
                <a:srgbClr val="FFFFFF"/>
              </a:solidFill>
              <a:latin typeface="Arial" pitchFamily="34" charset="0"/>
              <a:ea typeface="ＭＳ Ｐゴシック" pitchFamily="-97" charset="-128"/>
            </a:endParaRPr>
          </a:p>
        </p:txBody>
      </p:sp>
      <p:sp>
        <p:nvSpPr>
          <p:cNvPr id="37891" name="Tekstboks 39"/>
          <p:cNvSpPr txBox="1">
            <a:spLocks noChangeArrowheads="1"/>
          </p:cNvSpPr>
          <p:nvPr/>
        </p:nvSpPr>
        <p:spPr bwMode="auto">
          <a:xfrm>
            <a:off x="5165725" y="2630488"/>
            <a:ext cx="3333750" cy="2154436"/>
          </a:xfrm>
          <a:prstGeom prst="rect">
            <a:avLst/>
          </a:prstGeom>
          <a:noFill/>
          <a:ln w="9525">
            <a:noFill/>
            <a:miter lim="800000"/>
            <a:headEnd/>
            <a:tailEnd/>
          </a:ln>
        </p:spPr>
        <p:txBody>
          <a:bodyPr>
            <a:spAutoFit/>
          </a:bodyPr>
          <a:lstStyle/>
          <a:p>
            <a:pPr marL="342900" indent="-342900">
              <a:buFont typeface="Calibri" pitchFamily="34" charset="0"/>
              <a:buAutoNum type="arabicPeriod"/>
            </a:pPr>
            <a:endParaRPr lang="hr-HR" sz="1400" dirty="0" smtClean="0">
              <a:solidFill>
                <a:srgbClr val="FFFFFF"/>
              </a:solidFill>
            </a:endParaRPr>
          </a:p>
          <a:p>
            <a:r>
              <a:rPr lang="hr-HR" sz="2400" dirty="0"/>
              <a:t>Postoji li usvojeno </a:t>
            </a:r>
            <a:r>
              <a:rPr lang="hr-HR" sz="2400" dirty="0" smtClean="0"/>
              <a:t>izvješće </a:t>
            </a:r>
            <a:r>
              <a:rPr lang="hr-HR" sz="2400" dirty="0"/>
              <a:t>o unutarnjoj prosudbi </a:t>
            </a:r>
            <a:r>
              <a:rPr lang="hr-HR" sz="2400" dirty="0" smtClean="0"/>
              <a:t>provedenoj u </a:t>
            </a:r>
            <a:r>
              <a:rPr lang="hr-HR" sz="2400" dirty="0"/>
              <a:t>skladu s ESG </a:t>
            </a:r>
            <a:r>
              <a:rPr lang="hr-HR" sz="2400" dirty="0" smtClean="0"/>
              <a:t>standardima?</a:t>
            </a:r>
            <a:endParaRPr lang="da-DK" sz="2400" dirty="0">
              <a:solidFill>
                <a:srgbClr val="FFFFFF"/>
              </a:solidFill>
            </a:endParaRPr>
          </a:p>
        </p:txBody>
      </p:sp>
      <p:sp>
        <p:nvSpPr>
          <p:cNvPr id="4" name="Title 3"/>
          <p:cNvSpPr>
            <a:spLocks noGrp="1"/>
          </p:cNvSpPr>
          <p:nvPr>
            <p:ph type="title"/>
          </p:nvPr>
        </p:nvSpPr>
        <p:spPr>
          <a:xfrm>
            <a:off x="210167" y="327819"/>
            <a:ext cx="6791133" cy="563562"/>
          </a:xfrm>
        </p:spPr>
        <p:txBody>
          <a:bodyPr/>
          <a:lstStyle/>
          <a:p>
            <a:r>
              <a:rPr lang="hr-HR" b="1" dirty="0" smtClean="0"/>
              <a:t>AZVO QA </a:t>
            </a:r>
            <a:r>
              <a:rPr lang="hr-HR" b="1" dirty="0"/>
              <a:t>upitnik 2013.</a:t>
            </a:r>
            <a:endParaRPr lang="hr-HR" dirty="0"/>
          </a:p>
        </p:txBody>
      </p:sp>
      <p:graphicFrame>
        <p:nvGraphicFramePr>
          <p:cNvPr id="12" name="Diagram 11"/>
          <p:cNvGraphicFramePr/>
          <p:nvPr>
            <p:extLst>
              <p:ext uri="{D42A27DB-BD31-4B8C-83A1-F6EECF244321}">
                <p14:modId xmlns:p14="http://schemas.microsoft.com/office/powerpoint/2010/main" xmlns="" val="3565056172"/>
              </p:ext>
            </p:extLst>
          </p:nvPr>
        </p:nvGraphicFramePr>
        <p:xfrm>
          <a:off x="169335" y="2398889"/>
          <a:ext cx="4953000" cy="330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5483510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r-HR" dirty="0" smtClean="0"/>
              <a:t>Politika – javno objavljena</a:t>
            </a:r>
          </a:p>
          <a:p>
            <a:r>
              <a:rPr lang="hr-HR" dirty="0" smtClean="0"/>
              <a:t>Strateški ciljevi; odgovornost – jasno definirani, transparentni</a:t>
            </a:r>
          </a:p>
          <a:p>
            <a:r>
              <a:rPr lang="hr-HR" dirty="0" smtClean="0"/>
              <a:t>Pokazatelji kvalitete </a:t>
            </a:r>
            <a:r>
              <a:rPr lang="hr-HR" dirty="0" smtClean="0">
                <a:sym typeface="Wingdings"/>
              </a:rPr>
              <a:t> povratne informacije o razini implementacije</a:t>
            </a:r>
            <a:endParaRPr lang="hr-HR" dirty="0" smtClean="0"/>
          </a:p>
          <a:p>
            <a:r>
              <a:rPr lang="hr-HR" dirty="0" smtClean="0"/>
              <a:t>Sustav evaluacije postignuća, ishoda </a:t>
            </a:r>
            <a:r>
              <a:rPr lang="hr-HR" dirty="0" smtClean="0">
                <a:sym typeface="Wingdings"/>
              </a:rPr>
              <a:t> Mjere za poboljšanja, nagrađivanje</a:t>
            </a:r>
            <a:endParaRPr lang="hr-HR" dirty="0"/>
          </a:p>
        </p:txBody>
      </p:sp>
      <p:sp>
        <p:nvSpPr>
          <p:cNvPr id="3" name="Title 2"/>
          <p:cNvSpPr>
            <a:spLocks noGrp="1"/>
          </p:cNvSpPr>
          <p:nvPr>
            <p:ph type="title"/>
          </p:nvPr>
        </p:nvSpPr>
        <p:spPr/>
        <p:txBody>
          <a:bodyPr/>
          <a:lstStyle/>
          <a:p>
            <a:r>
              <a:rPr lang="hr-HR" dirty="0" smtClean="0"/>
              <a:t>ESG </a:t>
            </a:r>
            <a:r>
              <a:rPr lang="hr-HR" dirty="0" err="1" smtClean="0"/>
              <a:t>I.I</a:t>
            </a:r>
            <a:endParaRPr lang="hr-HR" dirty="0"/>
          </a:p>
        </p:txBody>
      </p:sp>
    </p:spTree>
    <p:extLst>
      <p:ext uri="{BB962C8B-B14F-4D97-AF65-F5344CB8AC3E}">
        <p14:creationId xmlns:p14="http://schemas.microsoft.com/office/powerpoint/2010/main" xmlns="" val="2625715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r-HR" dirty="0" smtClean="0"/>
              <a:t>Politika kvalitete FFOS</a:t>
            </a:r>
          </a:p>
          <a:p>
            <a:endParaRPr lang="hr-HR" sz="800" dirty="0" smtClean="0"/>
          </a:p>
          <a:p>
            <a:r>
              <a:rPr lang="hr-HR" sz="2400" dirty="0" smtClean="0">
                <a:hlinkClick r:id="rId2"/>
              </a:rPr>
              <a:t>http</a:t>
            </a:r>
            <a:r>
              <a:rPr lang="hr-HR" sz="2400" dirty="0">
                <a:hlinkClick r:id="rId2"/>
              </a:rPr>
              <a:t>://</a:t>
            </a:r>
            <a:r>
              <a:rPr lang="hr-HR" sz="2400" dirty="0" smtClean="0">
                <a:hlinkClick r:id="rId2"/>
              </a:rPr>
              <a:t>web.ffos.hr/kvaliteta/dat/s_42/File/POLITIKA%20KVALITETE.pdf</a:t>
            </a:r>
            <a:r>
              <a:rPr lang="hr-HR" sz="2400" dirty="0" smtClean="0"/>
              <a:t>     -	analizirati</a:t>
            </a:r>
          </a:p>
          <a:p>
            <a:endParaRPr lang="hr-HR" sz="800" dirty="0"/>
          </a:p>
          <a:p>
            <a:r>
              <a:rPr lang="hr-HR" sz="2400" dirty="0" smtClean="0"/>
              <a:t>Pravilnik</a:t>
            </a:r>
            <a:endParaRPr lang="hr-HR" sz="2400" dirty="0"/>
          </a:p>
          <a:p>
            <a:r>
              <a:rPr lang="hr-HR" sz="2400" dirty="0"/>
              <a:t>Priručnik </a:t>
            </a:r>
            <a:r>
              <a:rPr lang="hr-HR" sz="2400" dirty="0">
                <a:hlinkClick r:id="rId3"/>
              </a:rPr>
              <a:t>http://web.ffos.hr/kvaliteta/dat/s_48/File/</a:t>
            </a:r>
            <a:r>
              <a:rPr lang="hr-HR" sz="2400" dirty="0" err="1">
                <a:hlinkClick r:id="rId3"/>
              </a:rPr>
              <a:t>Prirucnik</a:t>
            </a:r>
            <a:r>
              <a:rPr lang="hr-HR" sz="2400" dirty="0">
                <a:hlinkClick r:id="rId3"/>
              </a:rPr>
              <a:t>_II._</a:t>
            </a:r>
            <a:r>
              <a:rPr lang="hr-HR" sz="2400" dirty="0" smtClean="0">
                <a:hlinkClick r:id="rId3"/>
              </a:rPr>
              <a:t>izdanje%20%281%29.pdf</a:t>
            </a:r>
            <a:endParaRPr lang="hr-HR" sz="2400" dirty="0" smtClean="0"/>
          </a:p>
          <a:p>
            <a:endParaRPr lang="hr-HR" sz="2400" dirty="0"/>
          </a:p>
          <a:p>
            <a:r>
              <a:rPr lang="hr-HR" sz="2400" dirty="0" smtClean="0"/>
              <a:t>SWOT</a:t>
            </a:r>
          </a:p>
          <a:p>
            <a:r>
              <a:rPr lang="hr-HR" sz="2400" dirty="0" smtClean="0"/>
              <a:t>Strategija</a:t>
            </a:r>
            <a:endParaRPr lang="hr-HR" sz="2400" dirty="0"/>
          </a:p>
          <a:p>
            <a:endParaRPr lang="hr-HR" sz="2400" dirty="0"/>
          </a:p>
        </p:txBody>
      </p:sp>
      <p:sp>
        <p:nvSpPr>
          <p:cNvPr id="3" name="Title 2"/>
          <p:cNvSpPr>
            <a:spLocks noGrp="1"/>
          </p:cNvSpPr>
          <p:nvPr>
            <p:ph type="title"/>
          </p:nvPr>
        </p:nvSpPr>
        <p:spPr>
          <a:xfrm>
            <a:off x="210168" y="327819"/>
            <a:ext cx="7701932" cy="563562"/>
          </a:xfrm>
        </p:spPr>
        <p:txBody>
          <a:bodyPr/>
          <a:lstStyle/>
          <a:p>
            <a:r>
              <a:rPr lang="hr-HR" dirty="0" smtClean="0"/>
              <a:t>Osnovni dokumenti SOK</a:t>
            </a:r>
            <a:endParaRPr lang="hr-HR" dirty="0"/>
          </a:p>
        </p:txBody>
      </p:sp>
    </p:spTree>
    <p:extLst>
      <p:ext uri="{BB962C8B-B14F-4D97-AF65-F5344CB8AC3E}">
        <p14:creationId xmlns:p14="http://schemas.microsoft.com/office/powerpoint/2010/main" xmlns="" val="13876346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r-HR" dirty="0"/>
              <a:t>Regionalni centar izvrsnosti – </a:t>
            </a:r>
            <a:r>
              <a:rPr lang="hr-HR" dirty="0" smtClean="0"/>
              <a:t>Koja regija? </a:t>
            </a:r>
            <a:r>
              <a:rPr lang="hr-HR" dirty="0"/>
              <a:t>Koliko konkurentnih </a:t>
            </a:r>
            <a:r>
              <a:rPr lang="hr-HR" dirty="0" smtClean="0"/>
              <a:t>VU ima u regiji?</a:t>
            </a:r>
          </a:p>
          <a:p>
            <a:r>
              <a:rPr lang="hr-HR" dirty="0" smtClean="0"/>
              <a:t>Koje </a:t>
            </a:r>
            <a:r>
              <a:rPr lang="hr-HR" dirty="0"/>
              <a:t>su karakteristike centra izvrsnosti?</a:t>
            </a:r>
          </a:p>
          <a:p>
            <a:r>
              <a:rPr lang="hr-HR" dirty="0"/>
              <a:t>Je li napravljen </a:t>
            </a:r>
            <a:r>
              <a:rPr lang="hr-HR" dirty="0" err="1"/>
              <a:t>benchmarking</a:t>
            </a:r>
            <a:r>
              <a:rPr lang="hr-HR" dirty="0"/>
              <a:t> studijskih programa s programima u regiji? </a:t>
            </a:r>
            <a:endParaRPr lang="hr-HR" dirty="0" smtClean="0"/>
          </a:p>
          <a:p>
            <a:r>
              <a:rPr lang="hr-HR" dirty="0" smtClean="0"/>
              <a:t>Definirati koji </a:t>
            </a:r>
            <a:r>
              <a:rPr lang="hr-HR" dirty="0"/>
              <a:t>programi </a:t>
            </a:r>
            <a:r>
              <a:rPr lang="hr-HR" dirty="0" smtClean="0"/>
              <a:t>jesu izvrsni ili želimo </a:t>
            </a:r>
            <a:r>
              <a:rPr lang="hr-HR" dirty="0"/>
              <a:t>da budu </a:t>
            </a:r>
            <a:r>
              <a:rPr lang="hr-HR" dirty="0" smtClean="0"/>
              <a:t>izvrsni uz </a:t>
            </a:r>
            <a:r>
              <a:rPr lang="hr-HR" dirty="0"/>
              <a:t>u</a:t>
            </a:r>
            <a:r>
              <a:rPr lang="hr-HR" dirty="0" smtClean="0"/>
              <a:t>laganja/unapređenja?</a:t>
            </a:r>
            <a:endParaRPr lang="hr-HR" dirty="0"/>
          </a:p>
          <a:p>
            <a:endParaRPr lang="hr-HR" dirty="0"/>
          </a:p>
        </p:txBody>
      </p:sp>
      <p:sp>
        <p:nvSpPr>
          <p:cNvPr id="3" name="Title 2"/>
          <p:cNvSpPr>
            <a:spLocks noGrp="1"/>
          </p:cNvSpPr>
          <p:nvPr>
            <p:ph type="title"/>
          </p:nvPr>
        </p:nvSpPr>
        <p:spPr/>
        <p:txBody>
          <a:bodyPr/>
          <a:lstStyle/>
          <a:p>
            <a:r>
              <a:rPr lang="hr-HR" dirty="0" smtClean="0"/>
              <a:t>SWOT - snage</a:t>
            </a:r>
            <a:endParaRPr lang="hr-HR" dirty="0"/>
          </a:p>
        </p:txBody>
      </p:sp>
    </p:spTree>
    <p:extLst>
      <p:ext uri="{BB962C8B-B14F-4D97-AF65-F5344CB8AC3E}">
        <p14:creationId xmlns:p14="http://schemas.microsoft.com/office/powerpoint/2010/main" xmlns="" val="14641679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r-HR" dirty="0" smtClean="0"/>
              <a:t>Opterećenje </a:t>
            </a:r>
            <a:r>
              <a:rPr lang="hr-HR" dirty="0"/>
              <a:t>znanstveno-nastavnog osoblja organizacijskim i administrativnim poslovima?</a:t>
            </a:r>
          </a:p>
          <a:p>
            <a:r>
              <a:rPr lang="hr-HR" dirty="0"/>
              <a:t>Povoljan omjer </a:t>
            </a:r>
            <a:r>
              <a:rPr lang="hr-HR" dirty="0" smtClean="0"/>
              <a:t>nastavnoga osoblja i </a:t>
            </a:r>
            <a:r>
              <a:rPr lang="hr-HR" dirty="0"/>
              <a:t>studenata (1:12) </a:t>
            </a:r>
            <a:r>
              <a:rPr lang="hr-HR" dirty="0" smtClean="0"/>
              <a:t> ili (1:21)?  </a:t>
            </a:r>
            <a:endParaRPr lang="hr-HR" dirty="0"/>
          </a:p>
          <a:p>
            <a:r>
              <a:rPr lang="hr-HR" dirty="0"/>
              <a:t>Nedovoljan rad s nadarenim </a:t>
            </a:r>
            <a:r>
              <a:rPr lang="hr-HR" dirty="0" smtClean="0"/>
              <a:t>studentima?</a:t>
            </a:r>
          </a:p>
          <a:p>
            <a:r>
              <a:rPr lang="hr-HR" dirty="0" smtClean="0"/>
              <a:t>Nedovoljno </a:t>
            </a:r>
            <a:r>
              <a:rPr lang="hr-HR" dirty="0"/>
              <a:t>iskorištena mogućnost suvremenih oblika nastave? </a:t>
            </a:r>
          </a:p>
          <a:p>
            <a:endParaRPr lang="hr-HR" dirty="0"/>
          </a:p>
          <a:p>
            <a:endParaRPr lang="hr-HR" dirty="0"/>
          </a:p>
        </p:txBody>
      </p:sp>
      <p:sp>
        <p:nvSpPr>
          <p:cNvPr id="3" name="Title 2"/>
          <p:cNvSpPr>
            <a:spLocks noGrp="1"/>
          </p:cNvSpPr>
          <p:nvPr>
            <p:ph type="title"/>
          </p:nvPr>
        </p:nvSpPr>
        <p:spPr/>
        <p:txBody>
          <a:bodyPr/>
          <a:lstStyle/>
          <a:p>
            <a:r>
              <a:rPr lang="hr-HR" dirty="0"/>
              <a:t>SWOT </a:t>
            </a:r>
            <a:r>
              <a:rPr lang="hr-HR" dirty="0" smtClean="0"/>
              <a:t>- slabosti</a:t>
            </a:r>
            <a:endParaRPr lang="hr-HR" dirty="0"/>
          </a:p>
        </p:txBody>
      </p:sp>
    </p:spTree>
    <p:extLst>
      <p:ext uri="{BB962C8B-B14F-4D97-AF65-F5344CB8AC3E}">
        <p14:creationId xmlns:p14="http://schemas.microsoft.com/office/powerpoint/2010/main" xmlns="" val="26299597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hr-HR" altLang="sr-Latn-RS" sz="2800" dirty="0"/>
              <a:t>VU bi trebala imati formalne mehanizme za </a:t>
            </a:r>
            <a:endParaRPr lang="sl-SI" altLang="sr-Latn-RS" sz="2800" dirty="0"/>
          </a:p>
          <a:p>
            <a:pPr lvl="1"/>
            <a:r>
              <a:rPr lang="hr-HR" altLang="sr-Latn-RS" dirty="0"/>
              <a:t>o</a:t>
            </a:r>
            <a:r>
              <a:rPr lang="hr-HR" altLang="sr-Latn-RS" dirty="0" smtClean="0"/>
              <a:t>dobravanje (</a:t>
            </a:r>
            <a:r>
              <a:rPr lang="hr-HR" altLang="sr-Latn-RS" dirty="0" smtClean="0">
                <a:solidFill>
                  <a:srgbClr val="92D050"/>
                </a:solidFill>
              </a:rPr>
              <a:t>akreditacija; </a:t>
            </a:r>
            <a:r>
              <a:rPr lang="hr-HR" altLang="sr-Latn-RS" dirty="0" err="1" smtClean="0">
                <a:solidFill>
                  <a:srgbClr val="92D050"/>
                </a:solidFill>
              </a:rPr>
              <a:t>samoakreditacija</a:t>
            </a:r>
            <a:r>
              <a:rPr lang="hr-HR" altLang="sr-Latn-RS" dirty="0" smtClean="0">
                <a:solidFill>
                  <a:srgbClr val="92D050"/>
                </a:solidFill>
              </a:rPr>
              <a:t>)</a:t>
            </a:r>
            <a:endParaRPr lang="sl-SI" altLang="sr-Latn-RS" dirty="0">
              <a:solidFill>
                <a:srgbClr val="92D050"/>
              </a:solidFill>
            </a:endParaRPr>
          </a:p>
          <a:p>
            <a:pPr lvl="1"/>
            <a:r>
              <a:rPr lang="hr-HR" altLang="sr-Latn-RS" dirty="0"/>
              <a:t>periodičnu provjeru </a:t>
            </a:r>
            <a:r>
              <a:rPr lang="hr-HR" altLang="sr-Latn-RS" dirty="0" smtClean="0"/>
              <a:t>(</a:t>
            </a:r>
            <a:r>
              <a:rPr lang="hr-HR" altLang="sr-Latn-RS" dirty="0">
                <a:solidFill>
                  <a:srgbClr val="92D050"/>
                </a:solidFill>
              </a:rPr>
              <a:t>mehanizmi</a:t>
            </a:r>
            <a:r>
              <a:rPr lang="hr-HR" altLang="sr-Latn-RS" dirty="0" smtClean="0"/>
              <a:t>)  </a:t>
            </a:r>
            <a:endParaRPr lang="sl-SI" altLang="sr-Latn-RS" dirty="0"/>
          </a:p>
          <a:p>
            <a:pPr lvl="1"/>
            <a:r>
              <a:rPr lang="hr-HR" altLang="sr-Latn-RS" dirty="0"/>
              <a:t>praćenje </a:t>
            </a:r>
            <a:r>
              <a:rPr lang="hr-HR" altLang="sr-Latn-RS" dirty="0" smtClean="0"/>
              <a:t>(</a:t>
            </a:r>
            <a:r>
              <a:rPr lang="hr-HR" altLang="sr-Latn-RS" dirty="0">
                <a:solidFill>
                  <a:srgbClr val="92D050"/>
                </a:solidFill>
              </a:rPr>
              <a:t>pokazatelji </a:t>
            </a:r>
            <a:r>
              <a:rPr lang="hr-HR" altLang="sr-Latn-RS" dirty="0" smtClean="0">
                <a:solidFill>
                  <a:srgbClr val="92D050"/>
                </a:solidFill>
              </a:rPr>
              <a:t>kvalitete, unapređenja</a:t>
            </a:r>
            <a:r>
              <a:rPr lang="hr-HR" altLang="sr-Latn-RS" dirty="0" smtClean="0"/>
              <a:t>)</a:t>
            </a:r>
            <a:endParaRPr lang="sl-SI" altLang="sr-Latn-RS" dirty="0"/>
          </a:p>
          <a:p>
            <a:pPr>
              <a:buNone/>
            </a:pPr>
            <a:r>
              <a:rPr lang="hr-HR" altLang="sr-Latn-RS" sz="2800" dirty="0"/>
              <a:t>svojih programa i zvanja</a:t>
            </a:r>
            <a:r>
              <a:rPr lang="hr-HR" altLang="sr-Latn-RS" sz="2800" dirty="0" smtClean="0"/>
              <a:t>.</a:t>
            </a:r>
          </a:p>
          <a:p>
            <a:pPr>
              <a:buNone/>
            </a:pPr>
            <a:endParaRPr lang="hr-HR" altLang="sr-Latn-RS" sz="2800" dirty="0"/>
          </a:p>
          <a:p>
            <a:pPr>
              <a:buNone/>
            </a:pPr>
            <a:r>
              <a:rPr lang="sl-SI" altLang="sr-Latn-RS" sz="2800" dirty="0" smtClean="0">
                <a:solidFill>
                  <a:srgbClr val="92D050"/>
                </a:solidFill>
              </a:rPr>
              <a:t>Zakonski okvir, HKO, zapošljivost studenata, mobilnost, jednakost upisa, prohodnost studija</a:t>
            </a:r>
            <a:endParaRPr lang="sl-SI" altLang="sr-Latn-RS" sz="2800" dirty="0">
              <a:solidFill>
                <a:srgbClr val="92D050"/>
              </a:solidFill>
            </a:endParaRPr>
          </a:p>
          <a:p>
            <a:pPr marL="0" indent="0">
              <a:buNone/>
            </a:pPr>
            <a:endParaRPr lang="hr-HR" dirty="0">
              <a:solidFill>
                <a:srgbClr val="A7F47C"/>
              </a:solidFill>
            </a:endParaRPr>
          </a:p>
        </p:txBody>
      </p:sp>
      <p:sp>
        <p:nvSpPr>
          <p:cNvPr id="3" name="Title 2"/>
          <p:cNvSpPr>
            <a:spLocks noGrp="1"/>
          </p:cNvSpPr>
          <p:nvPr>
            <p:ph type="title"/>
          </p:nvPr>
        </p:nvSpPr>
        <p:spPr>
          <a:xfrm>
            <a:off x="210168" y="327819"/>
            <a:ext cx="7801068" cy="1077900"/>
          </a:xfrm>
        </p:spPr>
        <p:txBody>
          <a:bodyPr/>
          <a:lstStyle/>
          <a:p>
            <a:r>
              <a:rPr lang="hr-HR" altLang="sr-Latn-RS" sz="2000" b="1" dirty="0">
                <a:solidFill>
                  <a:schemeClr val="bg1"/>
                </a:solidFill>
              </a:rPr>
              <a:t>1.2. Odobravanje, praćenje i periodično vrednovanje programa i </a:t>
            </a:r>
            <a:r>
              <a:rPr lang="hr-HR" altLang="sr-Latn-RS" sz="2000" b="1" dirty="0" smtClean="0">
                <a:solidFill>
                  <a:schemeClr val="bg1"/>
                </a:solidFill>
              </a:rPr>
              <a:t>zvanja</a:t>
            </a:r>
            <a:endParaRPr lang="hr-HR" sz="2000" dirty="0">
              <a:solidFill>
                <a:schemeClr val="bg1"/>
              </a:solidFill>
            </a:endParaRPr>
          </a:p>
        </p:txBody>
      </p:sp>
    </p:spTree>
    <p:extLst>
      <p:ext uri="{BB962C8B-B14F-4D97-AF65-F5344CB8AC3E}">
        <p14:creationId xmlns:p14="http://schemas.microsoft.com/office/powerpoint/2010/main" xmlns="" val="25191242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a:t>Shema studija</a:t>
            </a:r>
          </a:p>
        </p:txBody>
      </p:sp>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74700" y="1109901"/>
            <a:ext cx="7315200" cy="5045225"/>
          </a:xfrm>
          <a:prstGeom prst="rect">
            <a:avLst/>
          </a:prstGeom>
        </p:spPr>
      </p:pic>
    </p:spTree>
    <p:extLst>
      <p:ext uri="{BB962C8B-B14F-4D97-AF65-F5344CB8AC3E}">
        <p14:creationId xmlns:p14="http://schemas.microsoft.com/office/powerpoint/2010/main" xmlns="" val="32866611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smtClean="0"/>
              <a:t>HKO</a:t>
            </a:r>
            <a:endParaRPr lang="hr-HR" dirty="0"/>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56298" y="1143000"/>
            <a:ext cx="7801403" cy="4838700"/>
          </a:xfrm>
          <a:prstGeom prst="rect">
            <a:avLst/>
          </a:prstGeom>
        </p:spPr>
      </p:pic>
    </p:spTree>
    <p:extLst>
      <p:ext uri="{BB962C8B-B14F-4D97-AF65-F5344CB8AC3E}">
        <p14:creationId xmlns:p14="http://schemas.microsoft.com/office/powerpoint/2010/main" xmlns="" val="17503268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r-HR" dirty="0" smtClean="0"/>
              <a:t>Povjerenstvo za UP nije dobilo povratne </a:t>
            </a:r>
            <a:r>
              <a:rPr lang="hr-HR" dirty="0"/>
              <a:t>a</a:t>
            </a:r>
            <a:r>
              <a:rPr lang="hr-HR" dirty="0" smtClean="0"/>
              <a:t>ktivnosti za fazu naknadnog praćenja!?</a:t>
            </a:r>
          </a:p>
          <a:p>
            <a:r>
              <a:rPr lang="hr-HR" dirty="0" smtClean="0"/>
              <a:t>PPDMI 60 ECTS – nastavnički studiji</a:t>
            </a:r>
          </a:p>
          <a:p>
            <a:r>
              <a:rPr lang="hr-HR" dirty="0" smtClean="0"/>
              <a:t>Stručna praksa</a:t>
            </a:r>
            <a:endParaRPr lang="hr-HR" dirty="0"/>
          </a:p>
        </p:txBody>
      </p:sp>
      <p:sp>
        <p:nvSpPr>
          <p:cNvPr id="3" name="Title 2"/>
          <p:cNvSpPr>
            <a:spLocks noGrp="1"/>
          </p:cNvSpPr>
          <p:nvPr>
            <p:ph type="title"/>
          </p:nvPr>
        </p:nvSpPr>
        <p:spPr/>
        <p:txBody>
          <a:bodyPr/>
          <a:lstStyle/>
          <a:p>
            <a:r>
              <a:rPr lang="hr-HR" dirty="0" smtClean="0"/>
              <a:t>ESG  1.2.</a:t>
            </a:r>
            <a:endParaRPr lang="hr-HR" dirty="0"/>
          </a:p>
        </p:txBody>
      </p:sp>
    </p:spTree>
    <p:extLst>
      <p:ext uri="{BB962C8B-B14F-4D97-AF65-F5344CB8AC3E}">
        <p14:creationId xmlns:p14="http://schemas.microsoft.com/office/powerpoint/2010/main" xmlns="" val="26414058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hr-HR" altLang="sr-Latn-RS" sz="2800" dirty="0" smtClean="0"/>
          </a:p>
          <a:p>
            <a:pPr>
              <a:buNone/>
            </a:pPr>
            <a:r>
              <a:rPr lang="hr-HR" altLang="sr-Latn-RS" sz="2800" dirty="0" smtClean="0"/>
              <a:t>Studente </a:t>
            </a:r>
            <a:r>
              <a:rPr lang="hr-HR" altLang="sr-Latn-RS" sz="2800" dirty="0"/>
              <a:t>bi trebalo ocjenjivati pomoću javno objavljenih</a:t>
            </a:r>
            <a:endParaRPr lang="sl-SI" altLang="sr-Latn-RS" sz="2800" dirty="0"/>
          </a:p>
          <a:p>
            <a:pPr lvl="1"/>
            <a:r>
              <a:rPr lang="hr-HR" altLang="sr-Latn-RS" dirty="0"/>
              <a:t>kriterija</a:t>
            </a:r>
            <a:endParaRPr lang="sl-SI" altLang="sr-Latn-RS" dirty="0"/>
          </a:p>
          <a:p>
            <a:pPr lvl="1"/>
            <a:r>
              <a:rPr lang="hr-HR" altLang="sr-Latn-RS" dirty="0"/>
              <a:t>propisa i </a:t>
            </a:r>
            <a:endParaRPr lang="sl-SI" altLang="sr-Latn-RS" dirty="0"/>
          </a:p>
          <a:p>
            <a:pPr lvl="1"/>
            <a:r>
              <a:rPr lang="hr-HR" altLang="sr-Latn-RS" dirty="0"/>
              <a:t>postupaka</a:t>
            </a:r>
            <a:endParaRPr lang="sl-SI" altLang="sr-Latn-RS" dirty="0"/>
          </a:p>
          <a:p>
            <a:pPr>
              <a:buNone/>
            </a:pPr>
            <a:r>
              <a:rPr lang="hr-HR" altLang="sr-Latn-RS" sz="2800" dirty="0"/>
              <a:t>koji se dosljedno primjenjuju</a:t>
            </a:r>
            <a:r>
              <a:rPr lang="hr-HR" altLang="sr-Latn-RS" sz="2800" dirty="0" smtClean="0"/>
              <a:t>.</a:t>
            </a:r>
          </a:p>
          <a:p>
            <a:pPr>
              <a:buNone/>
            </a:pPr>
            <a:endParaRPr lang="hr-HR" altLang="sr-Latn-RS" sz="2800" dirty="0"/>
          </a:p>
          <a:p>
            <a:pPr>
              <a:buNone/>
            </a:pPr>
            <a:r>
              <a:rPr lang="hr-HR" altLang="sr-Latn-RS" sz="2800" dirty="0" smtClean="0">
                <a:solidFill>
                  <a:srgbClr val="92D050"/>
                </a:solidFill>
              </a:rPr>
              <a:t>Pravilnik o ocjenjivanju, studiranju – implementacija</a:t>
            </a:r>
          </a:p>
          <a:p>
            <a:pPr>
              <a:buNone/>
            </a:pPr>
            <a:r>
              <a:rPr lang="hr-HR" altLang="sr-Latn-RS" sz="2800" dirty="0" smtClean="0">
                <a:solidFill>
                  <a:srgbClr val="92D050"/>
                </a:solidFill>
              </a:rPr>
              <a:t>Radionica, preklapanje ispitnih rokova</a:t>
            </a:r>
            <a:endParaRPr lang="hr-HR" altLang="sr-Latn-RS" sz="2800" dirty="0">
              <a:solidFill>
                <a:srgbClr val="92D050"/>
              </a:solidFill>
            </a:endParaRPr>
          </a:p>
          <a:p>
            <a:endParaRPr lang="hr-HR" dirty="0"/>
          </a:p>
        </p:txBody>
      </p:sp>
      <p:sp>
        <p:nvSpPr>
          <p:cNvPr id="3" name="Title 2"/>
          <p:cNvSpPr>
            <a:spLocks noGrp="1"/>
          </p:cNvSpPr>
          <p:nvPr>
            <p:ph type="title"/>
          </p:nvPr>
        </p:nvSpPr>
        <p:spPr>
          <a:xfrm>
            <a:off x="210168" y="327819"/>
            <a:ext cx="7787420" cy="563562"/>
          </a:xfrm>
        </p:spPr>
        <p:txBody>
          <a:bodyPr/>
          <a:lstStyle/>
          <a:p>
            <a:r>
              <a:rPr lang="hr-HR" altLang="sr-Latn-RS" b="1" dirty="0">
                <a:solidFill>
                  <a:schemeClr val="bg1"/>
                </a:solidFill>
              </a:rPr>
              <a:t>1.3. Ocjenjivanje studenata</a:t>
            </a:r>
            <a:endParaRPr lang="hr-HR" dirty="0">
              <a:solidFill>
                <a:schemeClr val="bg1"/>
              </a:solidFill>
            </a:endParaRPr>
          </a:p>
        </p:txBody>
      </p:sp>
    </p:spTree>
    <p:extLst>
      <p:ext uri="{BB962C8B-B14F-4D97-AF65-F5344CB8AC3E}">
        <p14:creationId xmlns:p14="http://schemas.microsoft.com/office/powerpoint/2010/main" xmlns="" val="2981269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hr-HR" altLang="sr-Latn-RS" dirty="0"/>
          </a:p>
          <a:p>
            <a:pPr marL="0" indent="0">
              <a:buNone/>
            </a:pPr>
            <a:endParaRPr lang="hr-HR" altLang="sr-Latn-RS" dirty="0" smtClean="0"/>
          </a:p>
          <a:p>
            <a:r>
              <a:rPr lang="hr-HR" altLang="sr-Latn-RS" dirty="0" smtClean="0"/>
              <a:t>SOK FFOS</a:t>
            </a:r>
          </a:p>
          <a:p>
            <a:r>
              <a:rPr lang="hr-HR" altLang="sr-Latn-RS" dirty="0"/>
              <a:t>Unutarnja </a:t>
            </a:r>
            <a:r>
              <a:rPr lang="hr-HR" altLang="sr-Latn-RS" dirty="0" smtClean="0"/>
              <a:t>prosudba</a:t>
            </a:r>
          </a:p>
          <a:p>
            <a:r>
              <a:rPr lang="hr-HR" altLang="sr-Latn-RS" dirty="0" smtClean="0"/>
              <a:t>ESG </a:t>
            </a:r>
            <a:r>
              <a:rPr lang="hr-HR" altLang="sr-Latn-RS" dirty="0"/>
              <a:t>– </a:t>
            </a:r>
            <a:r>
              <a:rPr lang="hr-HR" altLang="sr-Latn-RS" dirty="0" smtClean="0"/>
              <a:t>I. </a:t>
            </a:r>
            <a:r>
              <a:rPr lang="hr-HR" altLang="sr-Latn-RS" dirty="0"/>
              <a:t>dio</a:t>
            </a:r>
          </a:p>
          <a:p>
            <a:pPr marL="0" indent="0">
              <a:buNone/>
            </a:pPr>
            <a:endParaRPr lang="hr-HR" dirty="0"/>
          </a:p>
        </p:txBody>
      </p:sp>
      <p:sp>
        <p:nvSpPr>
          <p:cNvPr id="3" name="Title 2"/>
          <p:cNvSpPr>
            <a:spLocks noGrp="1"/>
          </p:cNvSpPr>
          <p:nvPr>
            <p:ph type="title"/>
          </p:nvPr>
        </p:nvSpPr>
        <p:spPr/>
        <p:txBody>
          <a:bodyPr/>
          <a:lstStyle/>
          <a:p>
            <a:r>
              <a:rPr lang="hr-HR" altLang="sr-Latn-RS" dirty="0" smtClean="0"/>
              <a:t>SADRŽAJ</a:t>
            </a:r>
            <a:r>
              <a:rPr lang="hr-HR" altLang="sr-Latn-RS" dirty="0"/>
              <a:t/>
            </a:r>
            <a:br>
              <a:rPr lang="hr-HR" altLang="sr-Latn-RS" dirty="0"/>
            </a:br>
            <a:endParaRPr lang="hr-HR" dirty="0"/>
          </a:p>
        </p:txBody>
      </p:sp>
    </p:spTree>
    <p:extLst>
      <p:ext uri="{BB962C8B-B14F-4D97-AF65-F5344CB8AC3E}">
        <p14:creationId xmlns:p14="http://schemas.microsoft.com/office/powerpoint/2010/main" xmlns="" val="34197397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r-HR" altLang="sr-Latn-RS" sz="2800" dirty="0"/>
              <a:t>VU bi trebala uspostaviti mehanizme provjere </a:t>
            </a:r>
            <a:r>
              <a:rPr lang="hr-HR" altLang="sr-Latn-RS" sz="2800" b="1" dirty="0"/>
              <a:t>kvalificiranosti i stručnosti</a:t>
            </a:r>
            <a:r>
              <a:rPr lang="hr-HR" altLang="sr-Latn-RS" sz="2800" dirty="0"/>
              <a:t> nastavnog osoblja. </a:t>
            </a:r>
          </a:p>
          <a:p>
            <a:pPr>
              <a:buNone/>
            </a:pPr>
            <a:endParaRPr lang="sl-SI" altLang="sr-Latn-RS" sz="2800" dirty="0"/>
          </a:p>
          <a:p>
            <a:r>
              <a:rPr lang="hr-HR" altLang="sr-Latn-RS" sz="2800" dirty="0"/>
              <a:t> Oni bi trebali biti </a:t>
            </a:r>
            <a:r>
              <a:rPr lang="hr-HR" altLang="sr-Latn-RS" sz="2800" b="1" dirty="0"/>
              <a:t>dostupni</a:t>
            </a:r>
            <a:r>
              <a:rPr lang="hr-HR" altLang="sr-Latn-RS" sz="2800" dirty="0"/>
              <a:t> svima koji provode vanjsku </a:t>
            </a:r>
            <a:r>
              <a:rPr lang="hr-HR" altLang="sr-Latn-RS" sz="2800" dirty="0" smtClean="0"/>
              <a:t>provjeru.</a:t>
            </a:r>
          </a:p>
          <a:p>
            <a:endParaRPr lang="hr-HR" altLang="sr-Latn-RS" dirty="0"/>
          </a:p>
          <a:p>
            <a:pPr marL="0" indent="0">
              <a:buNone/>
            </a:pPr>
            <a:r>
              <a:rPr lang="hr-HR" altLang="sr-Latn-RS" sz="2400" dirty="0" smtClean="0">
                <a:solidFill>
                  <a:srgbClr val="92D050"/>
                </a:solidFill>
              </a:rPr>
              <a:t>(Plan razvoja ljudskih resursa/nastavni kadar, izbor u znanstveno-nastavna zvanja ili izbor u nastavna zvanja, interni mehanizmi:ankete studenata, </a:t>
            </a:r>
            <a:r>
              <a:rPr lang="hr-HR" altLang="sr-Latn-RS" sz="2400" dirty="0" err="1" smtClean="0">
                <a:solidFill>
                  <a:srgbClr val="92D050"/>
                </a:solidFill>
              </a:rPr>
              <a:t>peer</a:t>
            </a:r>
            <a:r>
              <a:rPr lang="hr-HR" altLang="sr-Latn-RS" sz="2400" dirty="0" smtClean="0">
                <a:solidFill>
                  <a:srgbClr val="92D050"/>
                </a:solidFill>
              </a:rPr>
              <a:t> </a:t>
            </a:r>
            <a:r>
              <a:rPr lang="hr-HR" altLang="sr-Latn-RS" sz="2400" dirty="0" err="1" smtClean="0">
                <a:solidFill>
                  <a:srgbClr val="92D050"/>
                </a:solidFill>
              </a:rPr>
              <a:t>review</a:t>
            </a:r>
            <a:r>
              <a:rPr lang="hr-HR" altLang="sr-Latn-RS" sz="2400" dirty="0" smtClean="0">
                <a:solidFill>
                  <a:srgbClr val="92D050"/>
                </a:solidFill>
              </a:rPr>
              <a:t>, </a:t>
            </a:r>
            <a:r>
              <a:rPr lang="hr-HR" altLang="sr-Latn-RS" sz="2400" dirty="0" err="1" smtClean="0">
                <a:solidFill>
                  <a:srgbClr val="92D050"/>
                </a:solidFill>
              </a:rPr>
              <a:t>samovrednovanja</a:t>
            </a:r>
            <a:r>
              <a:rPr lang="hr-HR" altLang="sr-Latn-RS" sz="2400" dirty="0" smtClean="0">
                <a:solidFill>
                  <a:srgbClr val="92D050"/>
                </a:solidFill>
              </a:rPr>
              <a:t>, nagrađivanje, baze o nastavnom osoblju,opterećenje ……)</a:t>
            </a:r>
            <a:endParaRPr lang="sl-SI" altLang="sr-Latn-RS" sz="2400" dirty="0">
              <a:solidFill>
                <a:srgbClr val="92D050"/>
              </a:solidFill>
            </a:endParaRPr>
          </a:p>
        </p:txBody>
      </p:sp>
      <p:sp>
        <p:nvSpPr>
          <p:cNvPr id="3" name="Title 2"/>
          <p:cNvSpPr>
            <a:spLocks noGrp="1"/>
          </p:cNvSpPr>
          <p:nvPr>
            <p:ph type="title"/>
          </p:nvPr>
        </p:nvSpPr>
        <p:spPr>
          <a:xfrm>
            <a:off x="210168" y="327819"/>
            <a:ext cx="7882954" cy="563562"/>
          </a:xfrm>
        </p:spPr>
        <p:txBody>
          <a:bodyPr/>
          <a:lstStyle/>
          <a:p>
            <a:r>
              <a:rPr lang="hr-HR" altLang="sr-Latn-RS" sz="2800" b="1" dirty="0">
                <a:solidFill>
                  <a:schemeClr val="bg1"/>
                </a:solidFill>
              </a:rPr>
              <a:t>1.4. Osiguravanje kvalitete nastavnog osoblja </a:t>
            </a:r>
            <a:endParaRPr lang="hr-HR" sz="2800" dirty="0">
              <a:solidFill>
                <a:schemeClr val="bg1"/>
              </a:solidFill>
            </a:endParaRPr>
          </a:p>
        </p:txBody>
      </p:sp>
    </p:spTree>
    <p:extLst>
      <p:ext uri="{BB962C8B-B14F-4D97-AF65-F5344CB8AC3E}">
        <p14:creationId xmlns:p14="http://schemas.microsoft.com/office/powerpoint/2010/main" xmlns="" val="12957216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r-HR" dirty="0" smtClean="0"/>
              <a:t>Izvješće prodekanice</a:t>
            </a:r>
          </a:p>
          <a:p>
            <a:r>
              <a:rPr lang="hr-HR" dirty="0" smtClean="0"/>
              <a:t>Osiguravanje nastavničkih kompetencija</a:t>
            </a:r>
          </a:p>
          <a:p>
            <a:r>
              <a:rPr lang="hr-HR" dirty="0" smtClean="0"/>
              <a:t>Korištenje različitih nastavnih metoda</a:t>
            </a:r>
          </a:p>
          <a:p>
            <a:endParaRPr lang="hr-HR" dirty="0"/>
          </a:p>
          <a:p>
            <a:r>
              <a:rPr lang="hr-HR" dirty="0" smtClean="0"/>
              <a:t>Nejednako nastavno opterećenje</a:t>
            </a:r>
          </a:p>
          <a:p>
            <a:r>
              <a:rPr lang="hr-HR" dirty="0" smtClean="0"/>
              <a:t>Vanjski suradnici – omjer</a:t>
            </a:r>
          </a:p>
          <a:p>
            <a:r>
              <a:rPr lang="hr-HR" dirty="0" smtClean="0"/>
              <a:t>Kriteriji </a:t>
            </a:r>
            <a:r>
              <a:rPr lang="hr-HR" dirty="0" smtClean="0"/>
              <a:t>radne uspješnosti</a:t>
            </a:r>
            <a:endParaRPr lang="hr-HR" dirty="0"/>
          </a:p>
        </p:txBody>
      </p:sp>
      <p:sp>
        <p:nvSpPr>
          <p:cNvPr id="3" name="Title 2"/>
          <p:cNvSpPr>
            <a:spLocks noGrp="1"/>
          </p:cNvSpPr>
          <p:nvPr>
            <p:ph type="title"/>
          </p:nvPr>
        </p:nvSpPr>
        <p:spPr>
          <a:xfrm>
            <a:off x="210168" y="327819"/>
            <a:ext cx="6838332" cy="563562"/>
          </a:xfrm>
        </p:spPr>
        <p:txBody>
          <a:bodyPr/>
          <a:lstStyle/>
          <a:p>
            <a:r>
              <a:rPr lang="hr-HR" dirty="0" smtClean="0"/>
              <a:t>ESG 1.4. - implementacija</a:t>
            </a:r>
            <a:endParaRPr lang="hr-HR" dirty="0"/>
          </a:p>
        </p:txBody>
      </p:sp>
    </p:spTree>
    <p:extLst>
      <p:ext uri="{BB962C8B-B14F-4D97-AF65-F5344CB8AC3E}">
        <p14:creationId xmlns:p14="http://schemas.microsoft.com/office/powerpoint/2010/main" xmlns="" val="25366817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hr-HR" altLang="sr-Latn-RS" dirty="0"/>
              <a:t>Resursi koji su na raspolaganju za pomoć</a:t>
            </a:r>
          </a:p>
          <a:p>
            <a:pPr>
              <a:buNone/>
            </a:pPr>
            <a:r>
              <a:rPr lang="hr-HR" altLang="sr-Latn-RS" dirty="0"/>
              <a:t>studentima pri učenju trebali bi biti</a:t>
            </a:r>
          </a:p>
          <a:p>
            <a:pPr>
              <a:buNone/>
            </a:pPr>
            <a:endParaRPr lang="sl-SI" altLang="sr-Latn-RS" dirty="0"/>
          </a:p>
          <a:p>
            <a:r>
              <a:rPr lang="hr-HR" altLang="sr-Latn-RS" dirty="0"/>
              <a:t>primjereni i </a:t>
            </a:r>
            <a:endParaRPr lang="sl-SI" altLang="sr-Latn-RS" dirty="0"/>
          </a:p>
          <a:p>
            <a:r>
              <a:rPr lang="hr-HR" altLang="sr-Latn-RS" dirty="0"/>
              <a:t>prikladni </a:t>
            </a:r>
            <a:endParaRPr lang="sl-SI" altLang="sr-Latn-RS" dirty="0"/>
          </a:p>
          <a:p>
            <a:pPr>
              <a:buNone/>
            </a:pPr>
            <a:r>
              <a:rPr lang="hr-HR" altLang="sr-Latn-RS" dirty="0"/>
              <a:t>za svaki ponuđeni program.</a:t>
            </a:r>
            <a:endParaRPr lang="sl-SI" altLang="sr-Latn-RS" dirty="0"/>
          </a:p>
          <a:p>
            <a:endParaRPr lang="hr-HR" dirty="0" smtClean="0"/>
          </a:p>
        </p:txBody>
      </p:sp>
      <p:sp>
        <p:nvSpPr>
          <p:cNvPr id="3" name="Title 2"/>
          <p:cNvSpPr>
            <a:spLocks noGrp="1"/>
          </p:cNvSpPr>
          <p:nvPr>
            <p:ph type="title"/>
          </p:nvPr>
        </p:nvSpPr>
        <p:spPr>
          <a:xfrm>
            <a:off x="210168" y="327819"/>
            <a:ext cx="7801068" cy="563562"/>
          </a:xfrm>
        </p:spPr>
        <p:txBody>
          <a:bodyPr/>
          <a:lstStyle/>
          <a:p>
            <a:r>
              <a:rPr lang="hr-HR" altLang="zh-CN" sz="2800" b="1" dirty="0">
                <a:solidFill>
                  <a:schemeClr val="bg1"/>
                </a:solidFill>
              </a:rPr>
              <a:t>1.5. Resursi za učenje i pomoć studentima</a:t>
            </a:r>
            <a:r>
              <a:rPr lang="sl-SI" altLang="zh-CN" sz="2800" dirty="0">
                <a:solidFill>
                  <a:schemeClr val="bg1"/>
                </a:solidFill>
              </a:rPr>
              <a:t> </a:t>
            </a:r>
            <a:endParaRPr lang="hr-HR" sz="2800" dirty="0">
              <a:solidFill>
                <a:schemeClr val="bg1"/>
              </a:solidFill>
            </a:endParaRPr>
          </a:p>
        </p:txBody>
      </p:sp>
    </p:spTree>
    <p:extLst>
      <p:ext uri="{BB962C8B-B14F-4D97-AF65-F5344CB8AC3E}">
        <p14:creationId xmlns:p14="http://schemas.microsoft.com/office/powerpoint/2010/main" xmlns="" val="25157921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hr-HR" altLang="sr-Latn-RS" dirty="0"/>
              <a:t>VU bi trebala osigurati </a:t>
            </a:r>
            <a:r>
              <a:rPr lang="hr-HR" altLang="sr-Latn-RS" b="1" dirty="0"/>
              <a:t>prikupljanje, analiziranje i korištenje</a:t>
            </a:r>
            <a:r>
              <a:rPr lang="hr-HR" altLang="sr-Latn-RS" dirty="0"/>
              <a:t> relevantnih informacija radi  </a:t>
            </a:r>
            <a:r>
              <a:rPr lang="hr-HR" altLang="sr-Latn-RS" b="1" dirty="0"/>
              <a:t>učinkovitog upravljanja</a:t>
            </a:r>
            <a:r>
              <a:rPr lang="hr-HR" altLang="sr-Latn-RS" dirty="0"/>
              <a:t> studijskim programima i ostalim aktivnostima.</a:t>
            </a:r>
            <a:endParaRPr lang="sl-SI" altLang="sr-Latn-RS" dirty="0"/>
          </a:p>
          <a:p>
            <a:pPr marL="0" indent="0">
              <a:buNone/>
            </a:pPr>
            <a:endParaRPr lang="hr-HR" dirty="0" smtClean="0"/>
          </a:p>
          <a:p>
            <a:pPr marL="0" indent="0">
              <a:buNone/>
            </a:pPr>
            <a:r>
              <a:rPr lang="hr-HR" sz="2400" dirty="0" smtClean="0">
                <a:solidFill>
                  <a:srgbClr val="92D050"/>
                </a:solidFill>
              </a:rPr>
              <a:t>Transparentnost, transparentnost, </a:t>
            </a:r>
            <a:r>
              <a:rPr lang="hr-HR" sz="2400" dirty="0" err="1" smtClean="0">
                <a:solidFill>
                  <a:srgbClr val="92D050"/>
                </a:solidFill>
              </a:rPr>
              <a:t>transparentnost</a:t>
            </a:r>
            <a:endParaRPr lang="hr-HR" sz="2400" dirty="0" smtClean="0">
              <a:solidFill>
                <a:srgbClr val="92D050"/>
              </a:solidFill>
            </a:endParaRPr>
          </a:p>
          <a:p>
            <a:pPr marL="0" indent="0">
              <a:buNone/>
            </a:pPr>
            <a:r>
              <a:rPr lang="hr-HR" sz="2400" dirty="0" smtClean="0">
                <a:solidFill>
                  <a:srgbClr val="92D050"/>
                </a:solidFill>
              </a:rPr>
              <a:t>Baze podataka</a:t>
            </a:r>
          </a:p>
          <a:p>
            <a:pPr marL="0" indent="0">
              <a:buNone/>
            </a:pPr>
            <a:r>
              <a:rPr lang="hr-HR" sz="2400" dirty="0" smtClean="0">
                <a:solidFill>
                  <a:srgbClr val="92D050"/>
                </a:solidFill>
              </a:rPr>
              <a:t>Podaci o ishodima dogovorenih aktivnosti, KPI</a:t>
            </a:r>
            <a:endParaRPr lang="hr-HR" sz="2400" dirty="0">
              <a:solidFill>
                <a:srgbClr val="92D050"/>
              </a:solidFill>
            </a:endParaRPr>
          </a:p>
        </p:txBody>
      </p:sp>
      <p:sp>
        <p:nvSpPr>
          <p:cNvPr id="3" name="Title 2"/>
          <p:cNvSpPr>
            <a:spLocks noGrp="1"/>
          </p:cNvSpPr>
          <p:nvPr>
            <p:ph type="title"/>
          </p:nvPr>
        </p:nvSpPr>
        <p:spPr>
          <a:xfrm>
            <a:off x="210168" y="327819"/>
            <a:ext cx="7691886" cy="563562"/>
          </a:xfrm>
        </p:spPr>
        <p:txBody>
          <a:bodyPr/>
          <a:lstStyle/>
          <a:p>
            <a:r>
              <a:rPr lang="hr-HR" altLang="zh-CN" b="1" dirty="0">
                <a:solidFill>
                  <a:schemeClr val="bg1"/>
                </a:solidFill>
              </a:rPr>
              <a:t>1.6. Informacijski sustavi</a:t>
            </a:r>
            <a:r>
              <a:rPr lang="sl-SI" altLang="zh-CN" dirty="0">
                <a:solidFill>
                  <a:schemeClr val="bg1"/>
                </a:solidFill>
              </a:rPr>
              <a:t> </a:t>
            </a:r>
            <a:endParaRPr lang="hr-HR" dirty="0">
              <a:solidFill>
                <a:schemeClr val="bg1"/>
              </a:solidFill>
            </a:endParaRPr>
          </a:p>
        </p:txBody>
      </p:sp>
    </p:spTree>
    <p:extLst>
      <p:ext uri="{BB962C8B-B14F-4D97-AF65-F5344CB8AC3E}">
        <p14:creationId xmlns:p14="http://schemas.microsoft.com/office/powerpoint/2010/main" xmlns="" val="19765292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hr-HR" altLang="sr-Latn-RS" dirty="0"/>
              <a:t>VU bi trebala redovno objavljivati </a:t>
            </a:r>
            <a:endParaRPr lang="sl-SI" altLang="sr-Latn-RS" dirty="0"/>
          </a:p>
          <a:p>
            <a:pPr lvl="1"/>
            <a:r>
              <a:rPr lang="hr-HR" altLang="sr-Latn-RS" dirty="0"/>
              <a:t> najnovije</a:t>
            </a:r>
            <a:endParaRPr lang="sl-SI" altLang="sr-Latn-RS" dirty="0"/>
          </a:p>
          <a:p>
            <a:pPr lvl="1"/>
            <a:r>
              <a:rPr lang="hr-HR" altLang="sr-Latn-RS" dirty="0"/>
              <a:t> nepristrane  </a:t>
            </a:r>
            <a:endParaRPr lang="sl-SI" altLang="sr-Latn-RS" dirty="0"/>
          </a:p>
          <a:p>
            <a:pPr lvl="1"/>
            <a:r>
              <a:rPr lang="hr-HR" altLang="sr-Latn-RS" dirty="0"/>
              <a:t> objektivne </a:t>
            </a:r>
          </a:p>
          <a:p>
            <a:pPr lvl="1"/>
            <a:r>
              <a:rPr lang="hr-HR" altLang="sr-Latn-RS" dirty="0"/>
              <a:t> kvantitativne i</a:t>
            </a:r>
            <a:endParaRPr lang="sl-SI" altLang="sr-Latn-RS" dirty="0"/>
          </a:p>
          <a:p>
            <a:pPr lvl="1"/>
            <a:r>
              <a:rPr lang="hr-HR" altLang="sr-Latn-RS" dirty="0"/>
              <a:t> kvalitativne</a:t>
            </a:r>
          </a:p>
          <a:p>
            <a:pPr lvl="1">
              <a:buNone/>
            </a:pPr>
            <a:r>
              <a:rPr lang="hr-HR" altLang="sr-Latn-RS" dirty="0"/>
              <a:t>informacije</a:t>
            </a:r>
            <a:r>
              <a:rPr lang="sl-SI" altLang="sr-Latn-RS" dirty="0"/>
              <a:t> </a:t>
            </a:r>
            <a:r>
              <a:rPr lang="hr-HR" altLang="sr-Latn-RS" dirty="0"/>
              <a:t>o programima i zvanjima koja nude.</a:t>
            </a:r>
            <a:endParaRPr lang="sl-SI" altLang="sr-Latn-RS" dirty="0"/>
          </a:p>
          <a:p>
            <a:pPr lvl="1">
              <a:buNone/>
            </a:pPr>
            <a:endParaRPr lang="sl-SI" altLang="sr-Latn-RS" dirty="0"/>
          </a:p>
          <a:p>
            <a:pPr marL="0" indent="0">
              <a:buNone/>
            </a:pPr>
            <a:r>
              <a:rPr lang="hr-HR" dirty="0" smtClean="0">
                <a:solidFill>
                  <a:srgbClr val="92D050"/>
                </a:solidFill>
              </a:rPr>
              <a:t>Mrežne stranice </a:t>
            </a:r>
            <a:endParaRPr lang="hr-HR" dirty="0">
              <a:solidFill>
                <a:srgbClr val="92D050"/>
              </a:solidFill>
            </a:endParaRPr>
          </a:p>
        </p:txBody>
      </p:sp>
      <p:sp>
        <p:nvSpPr>
          <p:cNvPr id="3" name="Title 2"/>
          <p:cNvSpPr>
            <a:spLocks noGrp="1"/>
          </p:cNvSpPr>
          <p:nvPr>
            <p:ph type="title"/>
          </p:nvPr>
        </p:nvSpPr>
        <p:spPr>
          <a:xfrm>
            <a:off x="210167" y="327819"/>
            <a:ext cx="7719181" cy="563562"/>
          </a:xfrm>
        </p:spPr>
        <p:txBody>
          <a:bodyPr/>
          <a:lstStyle/>
          <a:p>
            <a:r>
              <a:rPr lang="hr-HR" altLang="zh-CN" b="1" dirty="0">
                <a:solidFill>
                  <a:schemeClr val="bg1"/>
                </a:solidFill>
              </a:rPr>
              <a:t>1.7. Obavještavanje javnosti</a:t>
            </a:r>
            <a:r>
              <a:rPr lang="sl-SI" altLang="zh-CN" dirty="0">
                <a:solidFill>
                  <a:schemeClr val="bg1"/>
                </a:solidFill>
              </a:rPr>
              <a:t> </a:t>
            </a:r>
            <a:endParaRPr lang="hr-HR" dirty="0">
              <a:solidFill>
                <a:schemeClr val="bg1"/>
              </a:solidFill>
            </a:endParaRPr>
          </a:p>
        </p:txBody>
      </p:sp>
    </p:spTree>
    <p:extLst>
      <p:ext uri="{BB962C8B-B14F-4D97-AF65-F5344CB8AC3E}">
        <p14:creationId xmlns:p14="http://schemas.microsoft.com/office/powerpoint/2010/main" xmlns="" val="18948459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90000"/>
              </a:lnSpc>
              <a:buNone/>
            </a:pPr>
            <a:r>
              <a:rPr lang="hr-HR" altLang="sr-Latn-RS" sz="2800" dirty="0"/>
              <a:t>2.1 Korištenje postupaka za unutarnje osiguravanje</a:t>
            </a:r>
          </a:p>
          <a:p>
            <a:pPr>
              <a:lnSpc>
                <a:spcPct val="90000"/>
              </a:lnSpc>
              <a:buNone/>
            </a:pPr>
            <a:r>
              <a:rPr lang="hr-HR" altLang="sr-Latn-RS" sz="2800" dirty="0"/>
              <a:t>	  kvalitete</a:t>
            </a:r>
          </a:p>
          <a:p>
            <a:pPr>
              <a:lnSpc>
                <a:spcPct val="90000"/>
              </a:lnSpc>
              <a:buNone/>
            </a:pPr>
            <a:r>
              <a:rPr lang="hr-HR" altLang="sr-Latn-RS" sz="2800" dirty="0"/>
              <a:t>2.2 Razvoj procesa za vanjsko osiguravanje kvalitete </a:t>
            </a:r>
          </a:p>
          <a:p>
            <a:pPr>
              <a:lnSpc>
                <a:spcPct val="90000"/>
              </a:lnSpc>
              <a:buNone/>
            </a:pPr>
            <a:r>
              <a:rPr lang="hr-HR" altLang="sr-Latn-RS" sz="2800" dirty="0"/>
              <a:t>2.3 Kriteriji odlučivanja </a:t>
            </a:r>
          </a:p>
          <a:p>
            <a:pPr>
              <a:lnSpc>
                <a:spcPct val="90000"/>
              </a:lnSpc>
              <a:buNone/>
            </a:pPr>
            <a:r>
              <a:rPr lang="hr-HR" altLang="sr-Latn-RS" sz="2800" dirty="0"/>
              <a:t>2.4 Svrsishodnost procesa </a:t>
            </a:r>
          </a:p>
          <a:p>
            <a:pPr>
              <a:lnSpc>
                <a:spcPct val="90000"/>
              </a:lnSpc>
              <a:buNone/>
            </a:pPr>
            <a:r>
              <a:rPr lang="hr-HR" altLang="sr-Latn-RS" sz="2800" dirty="0"/>
              <a:t>2.5 Izvještavanje</a:t>
            </a:r>
          </a:p>
          <a:p>
            <a:pPr>
              <a:lnSpc>
                <a:spcPct val="90000"/>
              </a:lnSpc>
              <a:buNone/>
            </a:pPr>
            <a:r>
              <a:rPr lang="hr-HR" altLang="sr-Latn-RS" sz="2800" dirty="0"/>
              <a:t>2.6 Postupci naknadnog praćenja (</a:t>
            </a:r>
            <a:r>
              <a:rPr lang="hr-HR" altLang="sr-Latn-RS" sz="2800" i="1" dirty="0" err="1"/>
              <a:t>Follow</a:t>
            </a:r>
            <a:r>
              <a:rPr lang="hr-HR" altLang="sr-Latn-RS" sz="2800" i="1" dirty="0"/>
              <a:t>-</a:t>
            </a:r>
            <a:r>
              <a:rPr lang="hr-HR" altLang="sr-Latn-RS" sz="2800" i="1" dirty="0" err="1"/>
              <a:t>up</a:t>
            </a:r>
            <a:r>
              <a:rPr lang="hr-HR" altLang="sr-Latn-RS" sz="2800" i="1" dirty="0"/>
              <a:t>)</a:t>
            </a:r>
            <a:endParaRPr lang="hr-HR" altLang="sr-Latn-RS" sz="2800" dirty="0"/>
          </a:p>
          <a:p>
            <a:pPr>
              <a:lnSpc>
                <a:spcPct val="90000"/>
              </a:lnSpc>
              <a:buNone/>
            </a:pPr>
            <a:r>
              <a:rPr lang="hr-HR" altLang="sr-Latn-RS" sz="2800" dirty="0"/>
              <a:t>2.7 Periodične provjere </a:t>
            </a:r>
          </a:p>
          <a:p>
            <a:pPr>
              <a:lnSpc>
                <a:spcPct val="90000"/>
              </a:lnSpc>
              <a:buNone/>
            </a:pPr>
            <a:r>
              <a:rPr lang="hr-HR" altLang="sr-Latn-RS" sz="2800" dirty="0"/>
              <a:t>2.8 Analize na razini cijelog sustava </a:t>
            </a:r>
            <a:endParaRPr lang="en-GB" altLang="sr-Latn-RS" sz="2800" dirty="0"/>
          </a:p>
          <a:p>
            <a:endParaRPr lang="hr-HR" dirty="0"/>
          </a:p>
        </p:txBody>
      </p:sp>
      <p:sp>
        <p:nvSpPr>
          <p:cNvPr id="3" name="Title 2"/>
          <p:cNvSpPr>
            <a:spLocks noGrp="1"/>
          </p:cNvSpPr>
          <p:nvPr>
            <p:ph type="title"/>
          </p:nvPr>
        </p:nvSpPr>
        <p:spPr>
          <a:xfrm>
            <a:off x="210168" y="327819"/>
            <a:ext cx="7773772" cy="563562"/>
          </a:xfrm>
        </p:spPr>
        <p:txBody>
          <a:bodyPr/>
          <a:lstStyle/>
          <a:p>
            <a:r>
              <a:rPr lang="hr-HR" sz="2400" b="1" dirty="0">
                <a:solidFill>
                  <a:schemeClr val="bg1"/>
                </a:solidFill>
                <a:effectLst>
                  <a:outerShdw blurRad="38100" dist="38100" dir="2700000" algn="tl">
                    <a:srgbClr val="C0C0C0"/>
                  </a:outerShdw>
                </a:effectLst>
              </a:rPr>
              <a:t>II dio: ESG za vanjsko </a:t>
            </a:r>
            <a:r>
              <a:rPr lang="en-GB" sz="2400" b="1" dirty="0" err="1">
                <a:solidFill>
                  <a:schemeClr val="bg1"/>
                </a:solidFill>
                <a:effectLst>
                  <a:outerShdw blurRad="38100" dist="38100" dir="2700000" algn="tl">
                    <a:srgbClr val="C0C0C0"/>
                  </a:outerShdw>
                </a:effectLst>
              </a:rPr>
              <a:t>osigura</a:t>
            </a:r>
            <a:r>
              <a:rPr lang="hr-HR" sz="2400" b="1" dirty="0" err="1">
                <a:solidFill>
                  <a:schemeClr val="bg1"/>
                </a:solidFill>
                <a:effectLst>
                  <a:outerShdw blurRad="38100" dist="38100" dir="2700000" algn="tl">
                    <a:srgbClr val="C0C0C0"/>
                  </a:outerShdw>
                </a:effectLst>
              </a:rPr>
              <a:t>va</a:t>
            </a:r>
            <a:r>
              <a:rPr lang="en-GB" sz="2400" b="1" dirty="0" err="1">
                <a:solidFill>
                  <a:schemeClr val="bg1"/>
                </a:solidFill>
                <a:effectLst>
                  <a:outerShdw blurRad="38100" dist="38100" dir="2700000" algn="tl">
                    <a:srgbClr val="C0C0C0"/>
                  </a:outerShdw>
                </a:effectLst>
              </a:rPr>
              <a:t>nje</a:t>
            </a:r>
            <a:r>
              <a:rPr lang="en-GB" sz="2400" b="1" dirty="0">
                <a:solidFill>
                  <a:schemeClr val="bg1"/>
                </a:solidFill>
                <a:effectLst>
                  <a:outerShdw blurRad="38100" dist="38100" dir="2700000" algn="tl">
                    <a:srgbClr val="C0C0C0"/>
                  </a:outerShdw>
                </a:effectLst>
              </a:rPr>
              <a:t> </a:t>
            </a:r>
            <a:r>
              <a:rPr lang="en-GB" sz="2400" b="1" dirty="0" err="1">
                <a:solidFill>
                  <a:schemeClr val="bg1"/>
                </a:solidFill>
                <a:effectLst>
                  <a:outerShdw blurRad="38100" dist="38100" dir="2700000" algn="tl">
                    <a:srgbClr val="C0C0C0"/>
                  </a:outerShdw>
                </a:effectLst>
              </a:rPr>
              <a:t>kvalitete</a:t>
            </a:r>
            <a:r>
              <a:rPr lang="en-GB" sz="2400" b="1" dirty="0">
                <a:solidFill>
                  <a:schemeClr val="bg1"/>
                </a:solidFill>
                <a:effectLst>
                  <a:outerShdw blurRad="38100" dist="38100" dir="2700000" algn="tl">
                    <a:srgbClr val="C0C0C0"/>
                  </a:outerShdw>
                </a:effectLst>
              </a:rPr>
              <a:t> </a:t>
            </a:r>
            <a:r>
              <a:rPr lang="hr-HR" sz="2400" b="1" dirty="0">
                <a:solidFill>
                  <a:schemeClr val="bg1"/>
                </a:solidFill>
                <a:effectLst>
                  <a:outerShdw blurRad="38100" dist="38100" dir="2700000" algn="tl">
                    <a:srgbClr val="C0C0C0"/>
                  </a:outerShdw>
                </a:effectLst>
              </a:rPr>
              <a:t>na</a:t>
            </a:r>
            <a:r>
              <a:rPr lang="en-GB" sz="2400" b="1" dirty="0">
                <a:solidFill>
                  <a:schemeClr val="bg1"/>
                </a:solidFill>
                <a:effectLst>
                  <a:outerShdw blurRad="38100" dist="38100" dir="2700000" algn="tl">
                    <a:srgbClr val="C0C0C0"/>
                  </a:outerShdw>
                </a:effectLst>
              </a:rPr>
              <a:t> </a:t>
            </a:r>
            <a:r>
              <a:rPr lang="hr-HR" sz="2400" b="1" dirty="0" smtClean="0">
                <a:solidFill>
                  <a:schemeClr val="bg1"/>
                </a:solidFill>
                <a:effectLst>
                  <a:outerShdw blurRad="38100" dist="38100" dir="2700000" algn="tl">
                    <a:srgbClr val="C0C0C0"/>
                  </a:outerShdw>
                </a:effectLst>
              </a:rPr>
              <a:t>VU</a:t>
            </a:r>
            <a:endParaRPr lang="hr-HR" sz="2400" dirty="0">
              <a:solidFill>
                <a:schemeClr val="bg1"/>
              </a:solidFill>
            </a:endParaRPr>
          </a:p>
        </p:txBody>
      </p:sp>
    </p:spTree>
    <p:extLst>
      <p:ext uri="{BB962C8B-B14F-4D97-AF65-F5344CB8AC3E}">
        <p14:creationId xmlns:p14="http://schemas.microsoft.com/office/powerpoint/2010/main" xmlns="" val="39308259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defRPr/>
            </a:pPr>
            <a:r>
              <a:rPr lang="hr-HR" sz="3600" b="1" smtClean="0">
                <a:solidFill>
                  <a:srgbClr val="006600"/>
                </a:solidFill>
                <a:effectLst>
                  <a:outerShdw blurRad="38100" dist="38100" dir="2700000" algn="tl">
                    <a:srgbClr val="C0C0C0"/>
                  </a:outerShdw>
                </a:effectLst>
              </a:rPr>
              <a:t>Tipologija pristupa osiguravanju kvalitete</a:t>
            </a:r>
            <a:r>
              <a:rPr lang="hr-HR" sz="4000" smtClean="0"/>
              <a:t> </a:t>
            </a:r>
            <a:endParaRPr lang="en-GB" sz="4000" smtClean="0"/>
          </a:p>
        </p:txBody>
      </p:sp>
      <p:sp>
        <p:nvSpPr>
          <p:cNvPr id="19459" name="Rectangle 3"/>
          <p:cNvSpPr>
            <a:spLocks noGrp="1" noChangeArrowheads="1"/>
          </p:cNvSpPr>
          <p:nvPr>
            <p:ph type="body" idx="1"/>
          </p:nvPr>
        </p:nvSpPr>
        <p:spPr/>
        <p:txBody>
          <a:bodyPr/>
          <a:lstStyle/>
          <a:p>
            <a:pPr eaLnBrk="1" hangingPunct="1"/>
            <a:endParaRPr lang="hr-HR" altLang="sr-Latn-RS" smtClean="0"/>
          </a:p>
          <a:p>
            <a:pPr eaLnBrk="1" hangingPunct="1"/>
            <a:endParaRPr lang="en-GB" altLang="sr-Latn-RS" smtClean="0"/>
          </a:p>
        </p:txBody>
      </p:sp>
      <p:pic>
        <p:nvPicPr>
          <p:cNvPr id="19460" name="Picture 4"/>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50825" y="1773238"/>
            <a:ext cx="8497888" cy="3451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9461" name="Rectangle 5"/>
          <p:cNvSpPr>
            <a:spLocks noChangeArrowheads="1"/>
          </p:cNvSpPr>
          <p:nvPr/>
        </p:nvSpPr>
        <p:spPr bwMode="auto">
          <a:xfrm>
            <a:off x="468313" y="5278438"/>
            <a:ext cx="8083550" cy="9159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hr-HR" altLang="sr-Latn-RS" sz="1800" dirty="0">
                <a:solidFill>
                  <a:srgbClr val="002060"/>
                </a:solidFill>
              </a:rPr>
              <a:t>OECD </a:t>
            </a:r>
            <a:r>
              <a:rPr lang="hr-HR" altLang="sr-Latn-RS" sz="1800" dirty="0" err="1">
                <a:solidFill>
                  <a:srgbClr val="002060"/>
                </a:solidFill>
              </a:rPr>
              <a:t>Thematic</a:t>
            </a:r>
            <a:r>
              <a:rPr lang="hr-HR" altLang="sr-Latn-RS" sz="1800" dirty="0">
                <a:solidFill>
                  <a:srgbClr val="002060"/>
                </a:solidFill>
              </a:rPr>
              <a:t> </a:t>
            </a:r>
            <a:r>
              <a:rPr lang="hr-HR" altLang="sr-Latn-RS" sz="1800" dirty="0" err="1">
                <a:solidFill>
                  <a:srgbClr val="002060"/>
                </a:solidFill>
              </a:rPr>
              <a:t>Review</a:t>
            </a:r>
            <a:r>
              <a:rPr lang="hr-HR" altLang="sr-Latn-RS" sz="1800" dirty="0">
                <a:solidFill>
                  <a:srgbClr val="002060"/>
                </a:solidFill>
              </a:rPr>
              <a:t> </a:t>
            </a:r>
            <a:r>
              <a:rPr lang="hr-HR" altLang="sr-Latn-RS" sz="1800" dirty="0" err="1">
                <a:solidFill>
                  <a:srgbClr val="002060"/>
                </a:solidFill>
              </a:rPr>
              <a:t>of</a:t>
            </a:r>
            <a:r>
              <a:rPr lang="hr-HR" altLang="sr-Latn-RS" sz="1800" dirty="0">
                <a:solidFill>
                  <a:srgbClr val="002060"/>
                </a:solidFill>
              </a:rPr>
              <a:t> </a:t>
            </a:r>
            <a:r>
              <a:rPr lang="hr-HR" altLang="sr-Latn-RS" sz="1800" dirty="0" err="1">
                <a:solidFill>
                  <a:srgbClr val="002060"/>
                </a:solidFill>
              </a:rPr>
              <a:t>Tertiary</a:t>
            </a:r>
            <a:r>
              <a:rPr lang="hr-HR" altLang="sr-Latn-RS" sz="1800" dirty="0">
                <a:solidFill>
                  <a:srgbClr val="002060"/>
                </a:solidFill>
              </a:rPr>
              <a:t> </a:t>
            </a:r>
            <a:r>
              <a:rPr lang="hr-HR" altLang="sr-Latn-RS" sz="1800" dirty="0" err="1">
                <a:solidFill>
                  <a:srgbClr val="002060"/>
                </a:solidFill>
              </a:rPr>
              <a:t>Education</a:t>
            </a:r>
            <a:r>
              <a:rPr lang="hr-HR" altLang="sr-Latn-RS" sz="1800" dirty="0">
                <a:solidFill>
                  <a:srgbClr val="002060"/>
                </a:solidFill>
              </a:rPr>
              <a:t> </a:t>
            </a:r>
            <a:r>
              <a:rPr lang="hr-HR" altLang="sr-Latn-RS" sz="1800" dirty="0">
                <a:hlinkClick r:id="rId4"/>
              </a:rPr>
              <a:t>http://www.oecd.org/</a:t>
            </a:r>
            <a:r>
              <a:rPr lang="hr-HR" altLang="sr-Latn-RS" sz="1800" dirty="0" err="1">
                <a:hlinkClick r:id="rId4"/>
              </a:rPr>
              <a:t>document</a:t>
            </a:r>
            <a:r>
              <a:rPr lang="hr-HR" altLang="sr-Latn-RS" sz="1800" dirty="0">
                <a:hlinkClick r:id="rId4"/>
              </a:rPr>
              <a:t>/52/0,3343,</a:t>
            </a:r>
            <a:r>
              <a:rPr lang="hr-HR" altLang="sr-Latn-RS" sz="1800" dirty="0" err="1">
                <a:hlinkClick r:id="rId4"/>
              </a:rPr>
              <a:t>en</a:t>
            </a:r>
            <a:r>
              <a:rPr lang="hr-HR" altLang="sr-Latn-RS" sz="1800" dirty="0">
                <a:hlinkClick r:id="rId4"/>
              </a:rPr>
              <a:t>_2649_39263238_40113908_1_</a:t>
            </a:r>
            <a:r>
              <a:rPr lang="hr-HR" altLang="sr-Latn-RS" sz="1800" dirty="0" err="1">
                <a:hlinkClick r:id="rId4"/>
              </a:rPr>
              <a:t>1</a:t>
            </a:r>
            <a:r>
              <a:rPr lang="hr-HR" altLang="sr-Latn-RS" sz="1800" dirty="0">
                <a:hlinkClick r:id="rId4"/>
              </a:rPr>
              <a:t>_1_1,00.html</a:t>
            </a:r>
            <a:r>
              <a:rPr lang="hr-HR" altLang="sr-Latn-RS" sz="1800" dirty="0"/>
              <a:t> </a:t>
            </a:r>
          </a:p>
        </p:txBody>
      </p:sp>
    </p:spTree>
    <p:extLst>
      <p:ext uri="{BB962C8B-B14F-4D97-AF65-F5344CB8AC3E}">
        <p14:creationId xmlns:p14="http://schemas.microsoft.com/office/powerpoint/2010/main" xmlns="" val="2236833833"/>
      </p:ext>
    </p:extLst>
  </p:cSld>
  <p:clrMapOvr>
    <a:masterClrMapping/>
  </p:clrMapOvr>
  <p:transition>
    <p:cover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endParaRPr lang="hr-HR" dirty="0" smtClean="0"/>
          </a:p>
          <a:p>
            <a:pPr marL="0" indent="0" algn="ctr">
              <a:buNone/>
            </a:pPr>
            <a:endParaRPr lang="hr-HR" dirty="0"/>
          </a:p>
          <a:p>
            <a:pPr marL="0" indent="0" algn="ctr">
              <a:buNone/>
            </a:pPr>
            <a:endParaRPr lang="hr-HR" dirty="0" smtClean="0"/>
          </a:p>
          <a:p>
            <a:pPr marL="0" indent="0" algn="ctr">
              <a:buNone/>
            </a:pPr>
            <a:r>
              <a:rPr lang="hr-HR" dirty="0" smtClean="0"/>
              <a:t>Zahvaljujem na pozornosti!</a:t>
            </a:r>
            <a:endParaRPr lang="hr-HR" dirty="0"/>
          </a:p>
        </p:txBody>
      </p:sp>
    </p:spTree>
    <p:extLst>
      <p:ext uri="{BB962C8B-B14F-4D97-AF65-F5344CB8AC3E}">
        <p14:creationId xmlns:p14="http://schemas.microsoft.com/office/powerpoint/2010/main" xmlns="" val="24789644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30" name="Gruppe 29"/>
          <p:cNvGrpSpPr>
            <a:grpSpLocks/>
          </p:cNvGrpSpPr>
          <p:nvPr/>
        </p:nvGrpSpPr>
        <p:grpSpPr bwMode="auto">
          <a:xfrm>
            <a:off x="706438" y="1187354"/>
            <a:ext cx="7731125" cy="4312693"/>
            <a:chOff x="706438" y="1900238"/>
            <a:chExt cx="7731125" cy="2839551"/>
          </a:xfrm>
        </p:grpSpPr>
        <p:sp>
          <p:nvSpPr>
            <p:cNvPr id="33" name="Rektangel 32"/>
            <p:cNvSpPr>
              <a:spLocks noChangeArrowheads="1"/>
            </p:cNvSpPr>
            <p:nvPr/>
          </p:nvSpPr>
          <p:spPr bwMode="auto">
            <a:xfrm>
              <a:off x="3351213" y="1900238"/>
              <a:ext cx="2441575" cy="242887"/>
            </a:xfrm>
            <a:prstGeom prst="rect">
              <a:avLst/>
            </a:prstGeom>
            <a:gradFill flip="none" rotWithShape="1">
              <a:gsLst>
                <a:gs pos="89000">
                  <a:srgbClr val="C00000"/>
                </a:gs>
                <a:gs pos="20000">
                  <a:srgbClr val="F50736"/>
                </a:gs>
                <a:gs pos="11000">
                  <a:srgbClr val="F50736"/>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a:defRPr/>
              </a:pPr>
              <a:endParaRPr lang="da-DK" noProof="1">
                <a:solidFill>
                  <a:srgbClr val="FFFFFF"/>
                </a:solidFill>
                <a:latin typeface="Arial" pitchFamily="34" charset="0"/>
              </a:endParaRPr>
            </a:p>
          </p:txBody>
        </p:sp>
        <p:sp>
          <p:nvSpPr>
            <p:cNvPr id="52" name="Rektangel 51"/>
            <p:cNvSpPr>
              <a:spLocks noChangeArrowheads="1"/>
            </p:cNvSpPr>
            <p:nvPr/>
          </p:nvSpPr>
          <p:spPr bwMode="auto">
            <a:xfrm>
              <a:off x="3359151" y="2173778"/>
              <a:ext cx="2433637" cy="2196679"/>
            </a:xfrm>
            <a:prstGeom prst="rect">
              <a:avLst/>
            </a:prstGeom>
            <a:gradFill rotWithShape="1">
              <a:gsLst>
                <a:gs pos="0">
                  <a:srgbClr val="E6E6E6"/>
                </a:gs>
                <a:gs pos="49001">
                  <a:srgbClr val="FFFFFF"/>
                </a:gs>
                <a:gs pos="100000">
                  <a:schemeClr val="tx1"/>
                </a:gs>
              </a:gsLst>
              <a:lin ang="16200000"/>
            </a:gradFill>
            <a:ln w="9525">
              <a:solidFill>
                <a:srgbClr val="E1E1E1"/>
              </a:solidFill>
              <a:miter lim="800000"/>
              <a:headEnd/>
              <a:tailEnd/>
            </a:ln>
            <a:effectLst>
              <a:outerShdw blurRad="63500" dist="23000" dir="5400000" rotWithShape="0">
                <a:srgbClr val="000000">
                  <a:alpha val="34999"/>
                </a:srgbClr>
              </a:outerShdw>
            </a:effectLst>
          </p:spPr>
          <p:txBody>
            <a:bodyPr anchor="ctr"/>
            <a:lstStyle/>
            <a:p>
              <a:pPr algn="ctr">
                <a:defRPr/>
              </a:pPr>
              <a:endParaRPr lang="da-DK" dirty="0">
                <a:solidFill>
                  <a:srgbClr val="FFFFFF"/>
                </a:solidFill>
                <a:latin typeface="Arial" pitchFamily="34" charset="0"/>
                <a:ea typeface="ＭＳ Ｐゴシック" pitchFamily="-97" charset="-128"/>
              </a:endParaRPr>
            </a:p>
          </p:txBody>
        </p:sp>
        <p:sp>
          <p:nvSpPr>
            <p:cNvPr id="26633" name="Tekstboks 68"/>
            <p:cNvSpPr txBox="1">
              <a:spLocks noChangeArrowheads="1"/>
            </p:cNvSpPr>
            <p:nvPr/>
          </p:nvSpPr>
          <p:spPr bwMode="auto">
            <a:xfrm>
              <a:off x="3725863" y="2262188"/>
              <a:ext cx="1936750" cy="2477601"/>
            </a:xfrm>
            <a:prstGeom prst="rect">
              <a:avLst/>
            </a:prstGeom>
            <a:noFill/>
            <a:ln w="9525">
              <a:noFill/>
              <a:miter lim="800000"/>
              <a:headEnd/>
              <a:tailEnd/>
            </a:ln>
          </p:spPr>
          <p:txBody>
            <a:bodyPr>
              <a:spAutoFit/>
            </a:bodyPr>
            <a:lstStyle/>
            <a:p>
              <a:r>
                <a:rPr lang="da-DK" sz="1100" dirty="0" smtClean="0"/>
                <a:t>t</a:t>
              </a:r>
              <a:r>
                <a:rPr lang="hr-HR" sz="2400" dirty="0" smtClean="0">
                  <a:solidFill>
                    <a:srgbClr val="171717"/>
                  </a:solidFill>
                </a:rPr>
                <a:t>ESG za vanjsko osiguravanje kvalitete visokog obrazovanja  </a:t>
              </a:r>
              <a:endParaRPr lang="da-DK" sz="2400" dirty="0" smtClean="0"/>
            </a:p>
            <a:p>
              <a:pPr algn="just"/>
              <a:endParaRPr lang="da-DK" sz="1100" dirty="0"/>
            </a:p>
          </p:txBody>
        </p:sp>
        <p:sp>
          <p:nvSpPr>
            <p:cNvPr id="26634" name="Rectangle 5"/>
            <p:cNvSpPr txBox="1">
              <a:spLocks noChangeArrowheads="1"/>
            </p:cNvSpPr>
            <p:nvPr/>
          </p:nvSpPr>
          <p:spPr bwMode="gray">
            <a:xfrm>
              <a:off x="3429000" y="1952625"/>
              <a:ext cx="1835150" cy="153988"/>
            </a:xfrm>
            <a:prstGeom prst="rect">
              <a:avLst/>
            </a:prstGeom>
            <a:noFill/>
            <a:ln w="9525">
              <a:noFill/>
              <a:miter lim="800000"/>
              <a:headEnd/>
              <a:tailEnd/>
            </a:ln>
          </p:spPr>
          <p:txBody>
            <a:bodyPr lIns="0" rIns="0" anchor="ctr"/>
            <a:lstStyle/>
            <a:p>
              <a:pPr defTabSz="914400" eaLnBrk="0" hangingPunct="0">
                <a:lnSpc>
                  <a:spcPct val="95000"/>
                </a:lnSpc>
              </a:pPr>
              <a:r>
                <a:rPr lang="hr-HR" sz="1600" b="1" dirty="0" smtClean="0">
                  <a:solidFill>
                    <a:schemeClr val="tx2"/>
                  </a:solidFill>
                </a:rPr>
                <a:t>ESG II. dio</a:t>
              </a:r>
              <a:endParaRPr lang="en-US" sz="1600" b="1" dirty="0">
                <a:solidFill>
                  <a:schemeClr val="tx2"/>
                </a:solidFill>
              </a:endParaRPr>
            </a:p>
          </p:txBody>
        </p:sp>
        <p:sp>
          <p:nvSpPr>
            <p:cNvPr id="64" name="Rektangel 63"/>
            <p:cNvSpPr>
              <a:spLocks noChangeArrowheads="1"/>
            </p:cNvSpPr>
            <p:nvPr/>
          </p:nvSpPr>
          <p:spPr bwMode="auto">
            <a:xfrm>
              <a:off x="706438" y="1908175"/>
              <a:ext cx="2439987" cy="242888"/>
            </a:xfrm>
            <a:prstGeom prst="rect">
              <a:avLst/>
            </a:prstGeom>
            <a:gradFill flip="none" rotWithShape="1">
              <a:gsLst>
                <a:gs pos="89000">
                  <a:srgbClr val="C00000"/>
                </a:gs>
                <a:gs pos="20000">
                  <a:srgbClr val="F50736"/>
                </a:gs>
                <a:gs pos="11000">
                  <a:srgbClr val="F50736"/>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a:defRPr/>
              </a:pPr>
              <a:endParaRPr lang="da-DK" noProof="1">
                <a:solidFill>
                  <a:schemeClr val="tx2"/>
                </a:solidFill>
                <a:latin typeface="Arial" pitchFamily="34" charset="0"/>
              </a:endParaRPr>
            </a:p>
          </p:txBody>
        </p:sp>
        <p:sp>
          <p:nvSpPr>
            <p:cNvPr id="65" name="Rektangel 64"/>
            <p:cNvSpPr>
              <a:spLocks noChangeArrowheads="1"/>
            </p:cNvSpPr>
            <p:nvPr/>
          </p:nvSpPr>
          <p:spPr bwMode="auto">
            <a:xfrm>
              <a:off x="706438" y="2192338"/>
              <a:ext cx="2432050" cy="2178119"/>
            </a:xfrm>
            <a:prstGeom prst="rect">
              <a:avLst/>
            </a:prstGeom>
            <a:gradFill rotWithShape="1">
              <a:gsLst>
                <a:gs pos="0">
                  <a:srgbClr val="E6E6E6"/>
                </a:gs>
                <a:gs pos="41000">
                  <a:srgbClr val="FFFFFF"/>
                </a:gs>
                <a:gs pos="100000">
                  <a:schemeClr val="tx1"/>
                </a:gs>
              </a:gsLst>
              <a:lin ang="16200000"/>
            </a:gradFill>
            <a:ln w="9525">
              <a:solidFill>
                <a:srgbClr val="E1E1E1"/>
              </a:solidFill>
              <a:miter lim="800000"/>
              <a:headEnd/>
              <a:tailEnd/>
            </a:ln>
            <a:effectLst>
              <a:outerShdw blurRad="63500" dist="23000" dir="5400000" rotWithShape="0">
                <a:srgbClr val="000000">
                  <a:alpha val="34999"/>
                </a:srgbClr>
              </a:outerShdw>
            </a:effectLst>
          </p:spPr>
          <p:txBody>
            <a:bodyPr anchor="ctr"/>
            <a:lstStyle/>
            <a:p>
              <a:pPr algn="ctr">
                <a:defRPr/>
              </a:pPr>
              <a:endParaRPr lang="da-DK" dirty="0">
                <a:solidFill>
                  <a:srgbClr val="FFFFFF"/>
                </a:solidFill>
                <a:latin typeface="Arial" pitchFamily="34" charset="0"/>
                <a:ea typeface="ＭＳ Ｐゴシック" pitchFamily="-97" charset="-128"/>
              </a:endParaRPr>
            </a:p>
          </p:txBody>
        </p:sp>
        <p:grpSp>
          <p:nvGrpSpPr>
            <p:cNvPr id="26637" name="Grupper 69"/>
            <p:cNvGrpSpPr>
              <a:grpSpLocks/>
            </p:cNvGrpSpPr>
            <p:nvPr/>
          </p:nvGrpSpPr>
          <p:grpSpPr bwMode="auto">
            <a:xfrm>
              <a:off x="765175" y="2286000"/>
              <a:ext cx="238125" cy="461963"/>
              <a:chOff x="872977" y="2471060"/>
              <a:chExt cx="346936" cy="672778"/>
            </a:xfrm>
          </p:grpSpPr>
          <p:sp>
            <p:nvSpPr>
              <p:cNvPr id="71" name="Rektangel 70"/>
              <p:cNvSpPr>
                <a:spLocks noChangeArrowheads="1"/>
              </p:cNvSpPr>
              <p:nvPr/>
            </p:nvSpPr>
            <p:spPr bwMode="auto">
              <a:xfrm>
                <a:off x="877603" y="2508051"/>
                <a:ext cx="342310" cy="344481"/>
              </a:xfrm>
              <a:prstGeom prst="rect">
                <a:avLst/>
              </a:prstGeom>
              <a:gradFill rotWithShape="1">
                <a:gsLst>
                  <a:gs pos="0">
                    <a:schemeClr val="tx1"/>
                  </a:gs>
                  <a:gs pos="100000">
                    <a:schemeClr val="accent1"/>
                  </a:gs>
                </a:gsLst>
                <a:lin ang="16200000"/>
              </a:gradFill>
              <a:ln w="9525">
                <a:solidFill>
                  <a:schemeClr val="bg2"/>
                </a:solidFill>
                <a:miter lim="800000"/>
                <a:headEnd/>
                <a:tailEnd/>
              </a:ln>
              <a:effectLst>
                <a:outerShdw blurRad="63500" dist="23000" dir="5400000" rotWithShape="0">
                  <a:srgbClr val="000000">
                    <a:alpha val="34999"/>
                  </a:srgbClr>
                </a:outerShdw>
              </a:effectLst>
            </p:spPr>
            <p:txBody>
              <a:bodyPr anchor="ctr"/>
              <a:lstStyle/>
              <a:p>
                <a:pPr algn="ctr">
                  <a:defRPr/>
                </a:pPr>
                <a:endParaRPr lang="da-DK" sz="1200" dirty="0">
                  <a:solidFill>
                    <a:srgbClr val="FFFFFF"/>
                  </a:solidFill>
                  <a:latin typeface="Arial" pitchFamily="34" charset="0"/>
                  <a:ea typeface="ＭＳ Ｐゴシック" pitchFamily="-97" charset="-128"/>
                </a:endParaRPr>
              </a:p>
            </p:txBody>
          </p:sp>
          <p:sp>
            <p:nvSpPr>
              <p:cNvPr id="72" name="Tekstboks 71"/>
              <p:cNvSpPr txBox="1">
                <a:spLocks noChangeArrowheads="1"/>
              </p:cNvSpPr>
              <p:nvPr/>
            </p:nvSpPr>
            <p:spPr bwMode="auto">
              <a:xfrm>
                <a:off x="872977" y="2471060"/>
                <a:ext cx="346936" cy="672778"/>
              </a:xfrm>
              <a:prstGeom prst="rect">
                <a:avLst/>
              </a:prstGeom>
              <a:noFill/>
              <a:ln w="9525">
                <a:noFill/>
                <a:miter lim="800000"/>
                <a:headEnd/>
                <a:tailEnd/>
              </a:ln>
              <a:effectLst>
                <a:outerShdw blurRad="63500" algn="tl" rotWithShape="0">
                  <a:srgbClr val="000000">
                    <a:alpha val="74998"/>
                  </a:srgbClr>
                </a:outerShdw>
              </a:effectLst>
            </p:spPr>
            <p:txBody>
              <a:bodyPr>
                <a:spAutoFit/>
              </a:bodyPr>
              <a:lstStyle/>
              <a:p>
                <a:pPr algn="ctr">
                  <a:defRPr/>
                </a:pPr>
                <a:r>
                  <a:rPr lang="da-DK" sz="1200" dirty="0">
                    <a:latin typeface="Arial" pitchFamily="34" charset="0"/>
                    <a:ea typeface="ＭＳ Ｐゴシック" pitchFamily="-97" charset="-128"/>
                  </a:rPr>
                  <a:t>1 </a:t>
                </a:r>
              </a:p>
            </p:txBody>
          </p:sp>
        </p:grpSp>
        <p:sp>
          <p:nvSpPr>
            <p:cNvPr id="26638" name="Rectangle 5"/>
            <p:cNvSpPr txBox="1">
              <a:spLocks noChangeArrowheads="1"/>
            </p:cNvSpPr>
            <p:nvPr/>
          </p:nvSpPr>
          <p:spPr bwMode="gray">
            <a:xfrm>
              <a:off x="766763" y="1952625"/>
              <a:ext cx="1833562" cy="153988"/>
            </a:xfrm>
            <a:prstGeom prst="rect">
              <a:avLst/>
            </a:prstGeom>
            <a:noFill/>
            <a:ln w="9525">
              <a:noFill/>
              <a:miter lim="800000"/>
              <a:headEnd/>
              <a:tailEnd/>
            </a:ln>
          </p:spPr>
          <p:txBody>
            <a:bodyPr lIns="0" rIns="0" anchor="ctr"/>
            <a:lstStyle/>
            <a:p>
              <a:pPr defTabSz="914400" eaLnBrk="0" hangingPunct="0">
                <a:lnSpc>
                  <a:spcPct val="95000"/>
                </a:lnSpc>
              </a:pPr>
              <a:r>
                <a:rPr lang="hr-HR" sz="1600" b="1" dirty="0" smtClean="0">
                  <a:solidFill>
                    <a:schemeClr val="tx2"/>
                  </a:solidFill>
                </a:rPr>
                <a:t>ESG I. dio</a:t>
              </a:r>
              <a:endParaRPr lang="en-US" sz="1600" b="1" dirty="0">
                <a:solidFill>
                  <a:schemeClr val="tx2"/>
                </a:solidFill>
              </a:endParaRPr>
            </a:p>
          </p:txBody>
        </p:sp>
        <p:sp>
          <p:nvSpPr>
            <p:cNvPr id="25" name="Rektangel 24"/>
            <p:cNvSpPr>
              <a:spLocks noChangeArrowheads="1"/>
            </p:cNvSpPr>
            <p:nvPr/>
          </p:nvSpPr>
          <p:spPr bwMode="auto">
            <a:xfrm>
              <a:off x="5997575" y="1900238"/>
              <a:ext cx="2439988" cy="242887"/>
            </a:xfrm>
            <a:prstGeom prst="rect">
              <a:avLst/>
            </a:prstGeom>
            <a:gradFill flip="none" rotWithShape="1">
              <a:gsLst>
                <a:gs pos="89000">
                  <a:srgbClr val="C00000"/>
                </a:gs>
                <a:gs pos="20000">
                  <a:srgbClr val="F50736"/>
                </a:gs>
                <a:gs pos="11000">
                  <a:srgbClr val="F50736"/>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a:defRPr/>
              </a:pPr>
              <a:endParaRPr lang="da-DK" noProof="1">
                <a:solidFill>
                  <a:srgbClr val="FFFFFF"/>
                </a:solidFill>
                <a:latin typeface="Arial" pitchFamily="34" charset="0"/>
              </a:endParaRPr>
            </a:p>
          </p:txBody>
        </p:sp>
        <p:sp>
          <p:nvSpPr>
            <p:cNvPr id="26" name="Rektangel 25"/>
            <p:cNvSpPr>
              <a:spLocks noChangeArrowheads="1"/>
            </p:cNvSpPr>
            <p:nvPr/>
          </p:nvSpPr>
          <p:spPr bwMode="auto">
            <a:xfrm>
              <a:off x="5997575" y="2193927"/>
              <a:ext cx="2432050" cy="2176531"/>
            </a:xfrm>
            <a:prstGeom prst="rect">
              <a:avLst/>
            </a:prstGeom>
            <a:gradFill rotWithShape="1">
              <a:gsLst>
                <a:gs pos="0">
                  <a:srgbClr val="E6E6E6"/>
                </a:gs>
                <a:gs pos="49001">
                  <a:srgbClr val="FFFFFF"/>
                </a:gs>
                <a:gs pos="100000">
                  <a:schemeClr val="tx1"/>
                </a:gs>
              </a:gsLst>
              <a:lin ang="16200000"/>
            </a:gradFill>
            <a:ln w="9525">
              <a:solidFill>
                <a:srgbClr val="E1E1E1"/>
              </a:solidFill>
              <a:miter lim="800000"/>
              <a:headEnd/>
              <a:tailEnd/>
            </a:ln>
            <a:effectLst>
              <a:outerShdw blurRad="63500" dist="23000" dir="5400000" rotWithShape="0">
                <a:srgbClr val="000000">
                  <a:alpha val="34999"/>
                </a:srgbClr>
              </a:outerShdw>
            </a:effectLst>
          </p:spPr>
          <p:txBody>
            <a:bodyPr anchor="ctr"/>
            <a:lstStyle/>
            <a:p>
              <a:pPr algn="ctr">
                <a:defRPr/>
              </a:pPr>
              <a:endParaRPr lang="da-DK" dirty="0">
                <a:solidFill>
                  <a:srgbClr val="FFFFFF"/>
                </a:solidFill>
                <a:latin typeface="Arial" pitchFamily="34" charset="0"/>
                <a:ea typeface="ＭＳ Ｐゴシック" pitchFamily="-97" charset="-128"/>
              </a:endParaRPr>
            </a:p>
          </p:txBody>
        </p:sp>
        <p:sp>
          <p:nvSpPr>
            <p:cNvPr id="26641" name="Tekstboks 27"/>
            <p:cNvSpPr txBox="1">
              <a:spLocks noChangeArrowheads="1"/>
            </p:cNvSpPr>
            <p:nvPr/>
          </p:nvSpPr>
          <p:spPr bwMode="auto">
            <a:xfrm>
              <a:off x="6372225" y="2262188"/>
              <a:ext cx="1935163" cy="2108269"/>
            </a:xfrm>
            <a:prstGeom prst="rect">
              <a:avLst/>
            </a:prstGeom>
            <a:noFill/>
            <a:ln w="9525">
              <a:noFill/>
              <a:miter lim="800000"/>
              <a:headEnd/>
              <a:tailEnd/>
            </a:ln>
          </p:spPr>
          <p:txBody>
            <a:bodyPr>
              <a:spAutoFit/>
            </a:bodyPr>
            <a:lstStyle/>
            <a:p>
              <a:r>
                <a:rPr lang="da-DK" sz="1100" dirty="0" smtClean="0"/>
                <a:t>t</a:t>
              </a:r>
              <a:r>
                <a:rPr lang="hr-HR" sz="2400" dirty="0" smtClean="0">
                  <a:solidFill>
                    <a:srgbClr val="171717"/>
                  </a:solidFill>
                </a:rPr>
                <a:t>ESG za agencije za vanjsko osiguravanje kvalitete</a:t>
              </a:r>
              <a:endParaRPr lang="da-DK" sz="2400" dirty="0"/>
            </a:p>
            <a:p>
              <a:pPr algn="just"/>
              <a:endParaRPr lang="da-DK" sz="1100" dirty="0"/>
            </a:p>
          </p:txBody>
        </p:sp>
        <p:sp>
          <p:nvSpPr>
            <p:cNvPr id="26642" name="Rectangle 5"/>
            <p:cNvSpPr txBox="1">
              <a:spLocks noChangeArrowheads="1"/>
            </p:cNvSpPr>
            <p:nvPr/>
          </p:nvSpPr>
          <p:spPr bwMode="gray">
            <a:xfrm>
              <a:off x="6075363" y="1952625"/>
              <a:ext cx="1833562" cy="153988"/>
            </a:xfrm>
            <a:prstGeom prst="rect">
              <a:avLst/>
            </a:prstGeom>
            <a:noFill/>
            <a:ln w="9525">
              <a:noFill/>
              <a:miter lim="800000"/>
              <a:headEnd/>
              <a:tailEnd/>
            </a:ln>
          </p:spPr>
          <p:txBody>
            <a:bodyPr lIns="0" rIns="0" anchor="ctr"/>
            <a:lstStyle/>
            <a:p>
              <a:pPr defTabSz="914400" eaLnBrk="0" hangingPunct="0">
                <a:lnSpc>
                  <a:spcPct val="95000"/>
                </a:lnSpc>
              </a:pPr>
              <a:r>
                <a:rPr lang="hr-HR" sz="1600" b="1" dirty="0" smtClean="0">
                  <a:solidFill>
                    <a:schemeClr val="tx2"/>
                  </a:solidFill>
                </a:rPr>
                <a:t>ESG III. dio</a:t>
              </a:r>
              <a:endParaRPr lang="en-US" sz="1600" b="1" dirty="0">
                <a:solidFill>
                  <a:schemeClr val="tx2"/>
                </a:solidFill>
              </a:endParaRPr>
            </a:p>
          </p:txBody>
        </p:sp>
        <p:sp>
          <p:nvSpPr>
            <p:cNvPr id="26643" name="Tekstboks 35"/>
            <p:cNvSpPr txBox="1">
              <a:spLocks noChangeArrowheads="1"/>
            </p:cNvSpPr>
            <p:nvPr/>
          </p:nvSpPr>
          <p:spPr bwMode="auto">
            <a:xfrm>
              <a:off x="1003300" y="2199718"/>
              <a:ext cx="2135188" cy="1938992"/>
            </a:xfrm>
            <a:prstGeom prst="rect">
              <a:avLst/>
            </a:prstGeom>
            <a:noFill/>
            <a:ln w="9525">
              <a:noFill/>
              <a:miter lim="800000"/>
              <a:headEnd/>
              <a:tailEnd/>
            </a:ln>
          </p:spPr>
          <p:txBody>
            <a:bodyPr wrap="square">
              <a:spAutoFit/>
            </a:bodyPr>
            <a:lstStyle/>
            <a:p>
              <a:r>
                <a:rPr lang="hr-HR" sz="2400" dirty="0" smtClean="0">
                  <a:solidFill>
                    <a:srgbClr val="171717"/>
                  </a:solidFill>
                </a:rPr>
                <a:t>ESG za unutarnje osiguravanje kvalitete na VU</a:t>
              </a:r>
              <a:endParaRPr lang="da-DK" sz="2400" dirty="0">
                <a:solidFill>
                  <a:srgbClr val="171717"/>
                </a:solidFill>
              </a:endParaRPr>
            </a:p>
          </p:txBody>
        </p:sp>
        <p:sp>
          <p:nvSpPr>
            <p:cNvPr id="66" name="Rektangel 65"/>
            <p:cNvSpPr>
              <a:spLocks noChangeArrowheads="1"/>
            </p:cNvSpPr>
            <p:nvPr/>
          </p:nvSpPr>
          <p:spPr bwMode="auto">
            <a:xfrm>
              <a:off x="3430588" y="2311400"/>
              <a:ext cx="233362" cy="238125"/>
            </a:xfrm>
            <a:prstGeom prst="rect">
              <a:avLst/>
            </a:prstGeom>
            <a:gradFill flip="none" rotWithShape="1">
              <a:gsLst>
                <a:gs pos="89000">
                  <a:srgbClr val="C00000"/>
                </a:gs>
                <a:gs pos="20000">
                  <a:srgbClr val="F50736"/>
                </a:gs>
                <a:gs pos="11000">
                  <a:srgbClr val="F50736"/>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a:defRPr/>
              </a:pPr>
              <a:endParaRPr lang="da-DK" noProof="1">
                <a:solidFill>
                  <a:srgbClr val="FFFFFF"/>
                </a:solidFill>
                <a:latin typeface="Arial" pitchFamily="34" charset="0"/>
              </a:endParaRPr>
            </a:p>
          </p:txBody>
        </p:sp>
        <p:grpSp>
          <p:nvGrpSpPr>
            <p:cNvPr id="26645" name="Gruppe 47"/>
            <p:cNvGrpSpPr>
              <a:grpSpLocks/>
            </p:cNvGrpSpPr>
            <p:nvPr/>
          </p:nvGrpSpPr>
          <p:grpSpPr bwMode="auto">
            <a:xfrm>
              <a:off x="6061075" y="2286000"/>
              <a:ext cx="250825" cy="277813"/>
              <a:chOff x="6061075" y="2286000"/>
              <a:chExt cx="250825" cy="277813"/>
            </a:xfrm>
          </p:grpSpPr>
          <p:sp>
            <p:nvSpPr>
              <p:cNvPr id="27" name="Rektangel 26"/>
              <p:cNvSpPr>
                <a:spLocks noChangeArrowheads="1"/>
              </p:cNvSpPr>
              <p:nvPr/>
            </p:nvSpPr>
            <p:spPr bwMode="auto">
              <a:xfrm>
                <a:off x="6075363" y="2311400"/>
                <a:ext cx="236537" cy="236538"/>
              </a:xfrm>
              <a:prstGeom prst="rect">
                <a:avLst/>
              </a:prstGeom>
              <a:gradFill flip="none" rotWithShape="1">
                <a:gsLst>
                  <a:gs pos="0">
                    <a:sysClr val="window" lastClr="FFFFFF">
                      <a:lumMod val="65000"/>
                      <a:shade val="30000"/>
                      <a:satMod val="115000"/>
                    </a:sysClr>
                  </a:gs>
                  <a:gs pos="50000">
                    <a:sysClr val="window" lastClr="FFFFFF">
                      <a:lumMod val="65000"/>
                      <a:shade val="67500"/>
                      <a:satMod val="115000"/>
                    </a:sysClr>
                  </a:gs>
                  <a:gs pos="100000">
                    <a:srgbClr val="4F81BD">
                      <a:lumMod val="25000"/>
                    </a:srgbClr>
                  </a:gs>
                </a:gsLst>
                <a:lin ang="5400000" scaled="1"/>
                <a:tileRect/>
              </a:gradFill>
              <a:ln w="25400" cap="flat" cmpd="sng" algn="ctr">
                <a:noFill/>
                <a:prstDash val="solid"/>
              </a:ln>
              <a:effectLst>
                <a:outerShdw blurRad="50800" dist="38100" dir="2700000" algn="tl" rotWithShape="0">
                  <a:prstClr val="black">
                    <a:alpha val="40000"/>
                  </a:prstClr>
                </a:outerShdw>
              </a:effectLst>
            </p:spPr>
            <p:txBody>
              <a:bodyPr anchor="ctr"/>
              <a:lstStyle/>
              <a:p>
                <a:pPr algn="ctr" defTabSz="914400" fontAlgn="auto">
                  <a:spcBef>
                    <a:spcPts val="0"/>
                  </a:spcBef>
                  <a:spcAft>
                    <a:spcPts val="0"/>
                  </a:spcAft>
                  <a:defRPr/>
                </a:pPr>
                <a:endParaRPr lang="da-DK" kern="0" noProof="1">
                  <a:solidFill>
                    <a:sysClr val="window" lastClr="FFFFFF"/>
                  </a:solidFill>
                  <a:latin typeface="Arial" pitchFamily="34" charset="0"/>
                  <a:ea typeface="ＭＳ Ｐゴシック" pitchFamily="-97" charset="-128"/>
                </a:endParaRPr>
              </a:p>
            </p:txBody>
          </p:sp>
          <p:sp>
            <p:nvSpPr>
              <p:cNvPr id="47" name="Tekstboks 46"/>
              <p:cNvSpPr txBox="1">
                <a:spLocks noChangeArrowheads="1"/>
              </p:cNvSpPr>
              <p:nvPr/>
            </p:nvSpPr>
            <p:spPr bwMode="auto">
              <a:xfrm>
                <a:off x="6061075" y="2286000"/>
                <a:ext cx="220663" cy="277813"/>
              </a:xfrm>
              <a:prstGeom prst="rect">
                <a:avLst/>
              </a:prstGeom>
              <a:noFill/>
              <a:ln w="9525">
                <a:noFill/>
                <a:miter lim="800000"/>
                <a:headEnd/>
                <a:tailEnd/>
              </a:ln>
              <a:effectLst>
                <a:outerShdw blurRad="63500" algn="tl" rotWithShape="0">
                  <a:srgbClr val="000000">
                    <a:alpha val="74998"/>
                  </a:srgbClr>
                </a:outerShdw>
              </a:effectLst>
            </p:spPr>
            <p:txBody>
              <a:bodyPr>
                <a:spAutoFit/>
              </a:bodyPr>
              <a:lstStyle/>
              <a:p>
                <a:pPr algn="ctr">
                  <a:defRPr/>
                </a:pPr>
                <a:r>
                  <a:rPr lang="da-DK" sz="1200" dirty="0">
                    <a:latin typeface="Arial" pitchFamily="34" charset="0"/>
                    <a:ea typeface="ＭＳ Ｐゴシック" pitchFamily="-97" charset="-128"/>
                  </a:rPr>
                  <a:t>3</a:t>
                </a:r>
              </a:p>
            </p:txBody>
          </p:sp>
        </p:grpSp>
        <p:sp>
          <p:nvSpPr>
            <p:cNvPr id="29" name="Tekstboks 28"/>
            <p:cNvSpPr txBox="1">
              <a:spLocks noChangeArrowheads="1"/>
            </p:cNvSpPr>
            <p:nvPr/>
          </p:nvSpPr>
          <p:spPr bwMode="auto">
            <a:xfrm>
              <a:off x="3414713" y="2298700"/>
              <a:ext cx="219075" cy="277813"/>
            </a:xfrm>
            <a:prstGeom prst="rect">
              <a:avLst/>
            </a:prstGeom>
            <a:noFill/>
            <a:ln w="9525">
              <a:noFill/>
              <a:miter lim="800000"/>
              <a:headEnd/>
              <a:tailEnd/>
            </a:ln>
            <a:effectLst>
              <a:outerShdw blurRad="63500" algn="tl" rotWithShape="0">
                <a:srgbClr val="000000">
                  <a:alpha val="74998"/>
                </a:srgbClr>
              </a:outerShdw>
            </a:effectLst>
          </p:spPr>
          <p:txBody>
            <a:bodyPr>
              <a:spAutoFit/>
            </a:bodyPr>
            <a:lstStyle/>
            <a:p>
              <a:pPr algn="ctr">
                <a:defRPr/>
              </a:pPr>
              <a:r>
                <a:rPr lang="da-DK" sz="1200" dirty="0">
                  <a:latin typeface="Arial" pitchFamily="34" charset="0"/>
                  <a:ea typeface="ＭＳ Ｐゴシック" pitchFamily="-97" charset="-128"/>
                </a:rPr>
                <a:t>2</a:t>
              </a:r>
            </a:p>
          </p:txBody>
        </p:sp>
      </p:grpSp>
      <p:sp>
        <p:nvSpPr>
          <p:cNvPr id="2" name="Title 1"/>
          <p:cNvSpPr>
            <a:spLocks noGrp="1"/>
          </p:cNvSpPr>
          <p:nvPr>
            <p:ph type="title"/>
          </p:nvPr>
        </p:nvSpPr>
        <p:spPr/>
        <p:txBody>
          <a:bodyPr/>
          <a:lstStyle/>
          <a:p>
            <a:r>
              <a:rPr lang="hr-HR" dirty="0"/>
              <a:t>ESG</a:t>
            </a:r>
          </a:p>
        </p:txBody>
      </p:sp>
      <p:sp>
        <p:nvSpPr>
          <p:cNvPr id="7" name="TextBox 6"/>
          <p:cNvSpPr txBox="1"/>
          <p:nvPr/>
        </p:nvSpPr>
        <p:spPr>
          <a:xfrm>
            <a:off x="768350" y="5532229"/>
            <a:ext cx="7805619" cy="646331"/>
          </a:xfrm>
          <a:prstGeom prst="rect">
            <a:avLst/>
          </a:prstGeom>
          <a:noFill/>
        </p:spPr>
        <p:txBody>
          <a:bodyPr wrap="square" rtlCol="0">
            <a:spAutoFit/>
          </a:bodyPr>
          <a:lstStyle/>
          <a:p>
            <a:r>
              <a:rPr lang="en-GB" altLang="sr-Latn-RS" dirty="0">
                <a:hlinkClick r:id="rId2"/>
              </a:rPr>
              <a:t>http://www.enqa.eu/wp-content/uploads/2013/06/ESG_3edition-2.pdf</a:t>
            </a:r>
            <a:endParaRPr lang="hr-HR" altLang="sr-Latn-RS" dirty="0"/>
          </a:p>
          <a:p>
            <a:endParaRPr lang="hr-HR" dirty="0"/>
          </a:p>
        </p:txBody>
      </p:sp>
    </p:spTree>
    <p:extLst>
      <p:ext uri="{BB962C8B-B14F-4D97-AF65-F5344CB8AC3E}">
        <p14:creationId xmlns:p14="http://schemas.microsoft.com/office/powerpoint/2010/main" xmlns="" val="18856254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0167" y="327819"/>
            <a:ext cx="7705533" cy="563562"/>
          </a:xfrm>
        </p:spPr>
        <p:txBody>
          <a:bodyPr/>
          <a:lstStyle/>
          <a:p>
            <a:r>
              <a:rPr lang="hr-HR" sz="2400" dirty="0" smtClean="0"/>
              <a:t>ESG I. dio</a:t>
            </a:r>
            <a:r>
              <a:rPr lang="hr-HR" sz="2400" b="1" dirty="0"/>
              <a:t> Unutarnje osiguravanje kvalitete na VU</a:t>
            </a:r>
            <a:endParaRPr lang="hr-HR" sz="2400" dirty="0"/>
          </a:p>
        </p:txBody>
      </p:sp>
      <p:sp>
        <p:nvSpPr>
          <p:cNvPr id="4" name="Rektangel 30"/>
          <p:cNvSpPr>
            <a:spLocks noChangeArrowheads="1"/>
          </p:cNvSpPr>
          <p:nvPr/>
        </p:nvSpPr>
        <p:spPr bwMode="auto">
          <a:xfrm>
            <a:off x="1260475" y="2092073"/>
            <a:ext cx="4000500" cy="354012"/>
          </a:xfrm>
          <a:prstGeom prst="rect">
            <a:avLst/>
          </a:prstGeom>
          <a:gradFill rotWithShape="1">
            <a:gsLst>
              <a:gs pos="0">
                <a:schemeClr val="bg2"/>
              </a:gs>
              <a:gs pos="100000">
                <a:schemeClr val="tx1"/>
              </a:gs>
            </a:gsLst>
            <a:lin ang="16200000"/>
          </a:gradFill>
          <a:ln w="9525">
            <a:noFill/>
            <a:miter lim="800000"/>
            <a:headEnd/>
            <a:tailEnd/>
          </a:ln>
          <a:effectLst>
            <a:outerShdw blurRad="63500" dist="23000" dir="5400000" rotWithShape="0">
              <a:srgbClr val="000000">
                <a:alpha val="34999"/>
              </a:srgbClr>
            </a:outerShdw>
          </a:effectLst>
        </p:spPr>
        <p:txBody>
          <a:bodyPr anchor="ctr"/>
          <a:lstStyle/>
          <a:p>
            <a:pPr algn="ctr">
              <a:defRPr/>
            </a:pPr>
            <a:endParaRPr lang="da-DK" sz="1200" dirty="0">
              <a:solidFill>
                <a:srgbClr val="FFFFFF"/>
              </a:solidFill>
              <a:latin typeface="Arial" pitchFamily="34" charset="0"/>
              <a:ea typeface="ＭＳ Ｐゴシック" pitchFamily="-97" charset="-128"/>
            </a:endParaRPr>
          </a:p>
        </p:txBody>
      </p:sp>
      <p:sp>
        <p:nvSpPr>
          <p:cNvPr id="5" name="Rektangel 31"/>
          <p:cNvSpPr>
            <a:spLocks noChangeArrowheads="1"/>
          </p:cNvSpPr>
          <p:nvPr/>
        </p:nvSpPr>
        <p:spPr bwMode="auto">
          <a:xfrm>
            <a:off x="1260475" y="4662235"/>
            <a:ext cx="4000500" cy="354013"/>
          </a:xfrm>
          <a:prstGeom prst="rect">
            <a:avLst/>
          </a:prstGeom>
          <a:gradFill rotWithShape="1">
            <a:gsLst>
              <a:gs pos="0">
                <a:schemeClr val="bg2"/>
              </a:gs>
              <a:gs pos="100000">
                <a:schemeClr val="tx1"/>
              </a:gs>
            </a:gsLst>
            <a:lin ang="16200000"/>
          </a:gradFill>
          <a:ln w="9525">
            <a:noFill/>
            <a:miter lim="800000"/>
            <a:headEnd/>
            <a:tailEnd/>
          </a:ln>
          <a:effectLst>
            <a:outerShdw blurRad="63500" dist="23000" dir="5400000" rotWithShape="0">
              <a:srgbClr val="000000">
                <a:alpha val="34999"/>
              </a:srgbClr>
            </a:outerShdw>
          </a:effectLst>
        </p:spPr>
        <p:txBody>
          <a:bodyPr anchor="ctr"/>
          <a:lstStyle/>
          <a:p>
            <a:pPr algn="ctr">
              <a:defRPr/>
            </a:pPr>
            <a:endParaRPr lang="da-DK" sz="1200" dirty="0">
              <a:solidFill>
                <a:srgbClr val="FFFFFF"/>
              </a:solidFill>
              <a:latin typeface="Arial" pitchFamily="34" charset="0"/>
              <a:ea typeface="ＭＳ Ｐゴシック" pitchFamily="-97" charset="-128"/>
            </a:endParaRPr>
          </a:p>
        </p:txBody>
      </p:sp>
      <p:sp>
        <p:nvSpPr>
          <p:cNvPr id="6" name="Rektangel 32"/>
          <p:cNvSpPr>
            <a:spLocks noChangeArrowheads="1"/>
          </p:cNvSpPr>
          <p:nvPr/>
        </p:nvSpPr>
        <p:spPr bwMode="auto">
          <a:xfrm>
            <a:off x="1260475" y="2949323"/>
            <a:ext cx="4000500" cy="352425"/>
          </a:xfrm>
          <a:prstGeom prst="rect">
            <a:avLst/>
          </a:prstGeom>
          <a:no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a:buFont typeface="+mj-lt"/>
              <a:buAutoNum type="arabicPeriod"/>
              <a:defRPr/>
            </a:pPr>
            <a:endParaRPr lang="da-DK" noProof="1">
              <a:solidFill>
                <a:srgbClr val="FFFFFF"/>
              </a:solidFill>
              <a:latin typeface="Arial" pitchFamily="34" charset="0"/>
            </a:endParaRPr>
          </a:p>
        </p:txBody>
      </p:sp>
      <p:sp>
        <p:nvSpPr>
          <p:cNvPr id="7" name="Rektangel 33"/>
          <p:cNvSpPr>
            <a:spLocks noChangeArrowheads="1"/>
          </p:cNvSpPr>
          <p:nvPr/>
        </p:nvSpPr>
        <p:spPr bwMode="auto">
          <a:xfrm>
            <a:off x="1260475" y="3377948"/>
            <a:ext cx="4000500" cy="352425"/>
          </a:xfrm>
          <a:prstGeom prst="rect">
            <a:avLst/>
          </a:prstGeom>
          <a:gradFill rotWithShape="1">
            <a:gsLst>
              <a:gs pos="0">
                <a:schemeClr val="bg2"/>
              </a:gs>
              <a:gs pos="100000">
                <a:schemeClr val="tx1"/>
              </a:gs>
            </a:gsLst>
            <a:lin ang="16200000"/>
          </a:gradFill>
          <a:ln w="9525">
            <a:noFill/>
            <a:miter lim="800000"/>
            <a:headEnd/>
            <a:tailEnd/>
          </a:ln>
          <a:effectLst>
            <a:outerShdw blurRad="63500" dist="23000" dir="5400000" rotWithShape="0">
              <a:srgbClr val="000000">
                <a:alpha val="34999"/>
              </a:srgbClr>
            </a:outerShdw>
          </a:effectLst>
        </p:spPr>
        <p:txBody>
          <a:bodyPr anchor="ctr"/>
          <a:lstStyle/>
          <a:p>
            <a:pPr algn="ctr">
              <a:defRPr/>
            </a:pPr>
            <a:endParaRPr lang="da-DK" sz="1200" dirty="0">
              <a:solidFill>
                <a:srgbClr val="FFFFFF"/>
              </a:solidFill>
              <a:latin typeface="Arial" pitchFamily="34" charset="0"/>
              <a:ea typeface="ＭＳ Ｐゴシック" pitchFamily="-97" charset="-128"/>
            </a:endParaRPr>
          </a:p>
        </p:txBody>
      </p:sp>
      <p:sp>
        <p:nvSpPr>
          <p:cNvPr id="8" name="Rektangel 34"/>
          <p:cNvSpPr>
            <a:spLocks noChangeArrowheads="1"/>
          </p:cNvSpPr>
          <p:nvPr/>
        </p:nvSpPr>
        <p:spPr bwMode="auto">
          <a:xfrm>
            <a:off x="1260475" y="2520698"/>
            <a:ext cx="4000500" cy="428625"/>
          </a:xfrm>
          <a:prstGeom prst="rect">
            <a:avLst/>
          </a:prstGeom>
          <a:gradFill rotWithShape="1">
            <a:gsLst>
              <a:gs pos="0">
                <a:schemeClr val="bg2"/>
              </a:gs>
              <a:gs pos="100000">
                <a:schemeClr val="tx1"/>
              </a:gs>
            </a:gsLst>
            <a:lin ang="16200000"/>
          </a:gradFill>
          <a:ln w="9525">
            <a:noFill/>
            <a:miter lim="800000"/>
            <a:headEnd/>
            <a:tailEnd/>
          </a:ln>
          <a:effectLst>
            <a:outerShdw blurRad="63500" dist="23000" dir="5400000" rotWithShape="0">
              <a:srgbClr val="000000">
                <a:alpha val="34999"/>
              </a:srgbClr>
            </a:outerShdw>
          </a:effectLst>
        </p:spPr>
        <p:txBody>
          <a:bodyPr anchor="ctr"/>
          <a:lstStyle/>
          <a:p>
            <a:pPr algn="ctr">
              <a:defRPr/>
            </a:pPr>
            <a:endParaRPr lang="da-DK" sz="1200" dirty="0">
              <a:solidFill>
                <a:srgbClr val="FFFFFF"/>
              </a:solidFill>
              <a:latin typeface="Arial" pitchFamily="34" charset="0"/>
              <a:ea typeface="ＭＳ Ｐゴシック" pitchFamily="-97" charset="-128"/>
            </a:endParaRPr>
          </a:p>
        </p:txBody>
      </p:sp>
      <p:sp>
        <p:nvSpPr>
          <p:cNvPr id="9" name="Rektangel 35"/>
          <p:cNvSpPr>
            <a:spLocks noChangeArrowheads="1"/>
          </p:cNvSpPr>
          <p:nvPr/>
        </p:nvSpPr>
        <p:spPr bwMode="auto">
          <a:xfrm>
            <a:off x="1260475" y="3806573"/>
            <a:ext cx="4000500" cy="352425"/>
          </a:xfrm>
          <a:prstGeom prst="rect">
            <a:avLst/>
          </a:prstGeom>
          <a:gradFill rotWithShape="1">
            <a:gsLst>
              <a:gs pos="0">
                <a:schemeClr val="bg2"/>
              </a:gs>
              <a:gs pos="100000">
                <a:schemeClr val="tx1"/>
              </a:gs>
            </a:gsLst>
            <a:lin ang="16200000"/>
          </a:gradFill>
          <a:ln w="9525">
            <a:noFill/>
            <a:miter lim="800000"/>
            <a:headEnd/>
            <a:tailEnd/>
          </a:ln>
          <a:effectLst>
            <a:outerShdw blurRad="63500" dist="23000" dir="5400000" rotWithShape="0">
              <a:srgbClr val="000000">
                <a:alpha val="34999"/>
              </a:srgbClr>
            </a:outerShdw>
          </a:effectLst>
        </p:spPr>
        <p:txBody>
          <a:bodyPr anchor="ctr"/>
          <a:lstStyle/>
          <a:p>
            <a:pPr algn="ctr">
              <a:defRPr/>
            </a:pPr>
            <a:endParaRPr lang="da-DK" sz="1200" dirty="0">
              <a:solidFill>
                <a:srgbClr val="FFFFFF"/>
              </a:solidFill>
              <a:latin typeface="Arial" pitchFamily="34" charset="0"/>
              <a:ea typeface="ＭＳ Ｐゴシック" pitchFamily="-97" charset="-128"/>
            </a:endParaRPr>
          </a:p>
        </p:txBody>
      </p:sp>
      <p:sp>
        <p:nvSpPr>
          <p:cNvPr id="10" name="Rektangel 36"/>
          <p:cNvSpPr>
            <a:spLocks noChangeArrowheads="1"/>
          </p:cNvSpPr>
          <p:nvPr/>
        </p:nvSpPr>
        <p:spPr bwMode="auto">
          <a:xfrm>
            <a:off x="1260475" y="4235198"/>
            <a:ext cx="4000500" cy="352425"/>
          </a:xfrm>
          <a:prstGeom prst="rect">
            <a:avLst/>
          </a:prstGeom>
          <a:gradFill rotWithShape="1">
            <a:gsLst>
              <a:gs pos="0">
                <a:schemeClr val="bg2"/>
              </a:gs>
              <a:gs pos="100000">
                <a:schemeClr val="tx1"/>
              </a:gs>
            </a:gsLst>
            <a:lin ang="16200000"/>
          </a:gradFill>
          <a:ln w="9525">
            <a:noFill/>
            <a:miter lim="800000"/>
            <a:headEnd/>
            <a:tailEnd/>
          </a:ln>
          <a:effectLst>
            <a:outerShdw blurRad="63500" dist="23000" dir="5400000" rotWithShape="0">
              <a:srgbClr val="000000">
                <a:alpha val="34999"/>
              </a:srgbClr>
            </a:outerShdw>
          </a:effectLst>
        </p:spPr>
        <p:txBody>
          <a:bodyPr anchor="ctr"/>
          <a:lstStyle/>
          <a:p>
            <a:pPr algn="ctr">
              <a:defRPr/>
            </a:pPr>
            <a:endParaRPr lang="da-DK" sz="1200" dirty="0">
              <a:solidFill>
                <a:srgbClr val="FFFFFF"/>
              </a:solidFill>
              <a:latin typeface="Arial" pitchFamily="34" charset="0"/>
              <a:ea typeface="ＭＳ Ｐゴシック" pitchFamily="-97" charset="-128"/>
            </a:endParaRPr>
          </a:p>
        </p:txBody>
      </p:sp>
      <p:sp>
        <p:nvSpPr>
          <p:cNvPr id="11" name="Tekstboks 44"/>
          <p:cNvSpPr txBox="1">
            <a:spLocks noChangeArrowheads="1"/>
          </p:cNvSpPr>
          <p:nvPr/>
        </p:nvSpPr>
        <p:spPr bwMode="auto">
          <a:xfrm>
            <a:off x="1295400" y="2131760"/>
            <a:ext cx="4000500" cy="261938"/>
          </a:xfrm>
          <a:prstGeom prst="rect">
            <a:avLst/>
          </a:prstGeom>
          <a:noFill/>
          <a:ln w="9525">
            <a:noFill/>
            <a:miter lim="800000"/>
            <a:headEnd/>
            <a:tailEnd/>
          </a:ln>
        </p:spPr>
        <p:txBody>
          <a:bodyPr>
            <a:spAutoFit/>
          </a:bodyPr>
          <a:lstStyle/>
          <a:p>
            <a:r>
              <a:rPr lang="hr-HR" sz="1100" dirty="0" smtClean="0">
                <a:solidFill>
                  <a:srgbClr val="002060"/>
                </a:solidFill>
              </a:rPr>
              <a:t>Politika i postupci za osiguravanje kvalitete</a:t>
            </a:r>
            <a:endParaRPr lang="da-DK" sz="1100" dirty="0">
              <a:solidFill>
                <a:srgbClr val="002060"/>
              </a:solidFill>
            </a:endParaRPr>
          </a:p>
        </p:txBody>
      </p:sp>
      <p:sp>
        <p:nvSpPr>
          <p:cNvPr id="12" name="Tekstboks 45"/>
          <p:cNvSpPr txBox="1">
            <a:spLocks noChangeArrowheads="1"/>
          </p:cNvSpPr>
          <p:nvPr/>
        </p:nvSpPr>
        <p:spPr bwMode="auto">
          <a:xfrm>
            <a:off x="1295400" y="4709860"/>
            <a:ext cx="4000500" cy="261938"/>
          </a:xfrm>
          <a:prstGeom prst="rect">
            <a:avLst/>
          </a:prstGeom>
          <a:noFill/>
          <a:ln w="9525">
            <a:noFill/>
            <a:miter lim="800000"/>
            <a:headEnd/>
            <a:tailEnd/>
          </a:ln>
        </p:spPr>
        <p:txBody>
          <a:bodyPr>
            <a:spAutoFit/>
          </a:bodyPr>
          <a:lstStyle/>
          <a:p>
            <a:r>
              <a:rPr lang="hr-HR" sz="1100" dirty="0" smtClean="0">
                <a:solidFill>
                  <a:srgbClr val="171717"/>
                </a:solidFill>
              </a:rPr>
              <a:t>Informiranje javnosti</a:t>
            </a:r>
            <a:endParaRPr lang="da-DK" sz="1100" dirty="0"/>
          </a:p>
        </p:txBody>
      </p:sp>
      <p:sp>
        <p:nvSpPr>
          <p:cNvPr id="13" name="Tekstboks 46"/>
          <p:cNvSpPr txBox="1">
            <a:spLocks noChangeArrowheads="1"/>
          </p:cNvSpPr>
          <p:nvPr/>
        </p:nvSpPr>
        <p:spPr bwMode="auto">
          <a:xfrm>
            <a:off x="1295400" y="2990598"/>
            <a:ext cx="4000500" cy="261937"/>
          </a:xfrm>
          <a:prstGeom prst="rect">
            <a:avLst/>
          </a:prstGeom>
          <a:noFill/>
          <a:ln w="9525">
            <a:noFill/>
            <a:miter lim="800000"/>
            <a:headEnd/>
            <a:tailEnd/>
          </a:ln>
        </p:spPr>
        <p:txBody>
          <a:bodyPr>
            <a:spAutoFit/>
          </a:bodyPr>
          <a:lstStyle/>
          <a:p>
            <a:r>
              <a:rPr lang="hr-HR" sz="1100" dirty="0" smtClean="0">
                <a:solidFill>
                  <a:schemeClr val="accent1">
                    <a:lumMod val="10000"/>
                  </a:schemeClr>
                </a:solidFill>
              </a:rPr>
              <a:t>Ocjenjivanje studenata</a:t>
            </a:r>
            <a:endParaRPr lang="da-DK" sz="1100" dirty="0">
              <a:solidFill>
                <a:schemeClr val="accent1">
                  <a:lumMod val="10000"/>
                </a:schemeClr>
              </a:solidFill>
            </a:endParaRPr>
          </a:p>
        </p:txBody>
      </p:sp>
      <p:sp>
        <p:nvSpPr>
          <p:cNvPr id="14" name="Tekstboks 47"/>
          <p:cNvSpPr txBox="1">
            <a:spLocks noChangeArrowheads="1"/>
          </p:cNvSpPr>
          <p:nvPr/>
        </p:nvSpPr>
        <p:spPr bwMode="auto">
          <a:xfrm>
            <a:off x="1295400" y="3851023"/>
            <a:ext cx="4000500" cy="261937"/>
          </a:xfrm>
          <a:prstGeom prst="rect">
            <a:avLst/>
          </a:prstGeom>
          <a:noFill/>
          <a:ln w="9525">
            <a:noFill/>
            <a:miter lim="800000"/>
            <a:headEnd/>
            <a:tailEnd/>
          </a:ln>
        </p:spPr>
        <p:txBody>
          <a:bodyPr>
            <a:spAutoFit/>
          </a:bodyPr>
          <a:lstStyle/>
          <a:p>
            <a:r>
              <a:rPr lang="hr-HR" sz="1100" dirty="0" smtClean="0">
                <a:solidFill>
                  <a:srgbClr val="171717"/>
                </a:solidFill>
              </a:rPr>
              <a:t>Obrazovni resursi i pomoć studentima</a:t>
            </a:r>
            <a:endParaRPr lang="da-DK" sz="1100" dirty="0"/>
          </a:p>
        </p:txBody>
      </p:sp>
      <p:sp>
        <p:nvSpPr>
          <p:cNvPr id="15" name="Tekstboks 48"/>
          <p:cNvSpPr txBox="1">
            <a:spLocks noChangeArrowheads="1"/>
          </p:cNvSpPr>
          <p:nvPr/>
        </p:nvSpPr>
        <p:spPr bwMode="auto">
          <a:xfrm>
            <a:off x="1295400" y="2561973"/>
            <a:ext cx="4000500" cy="430887"/>
          </a:xfrm>
          <a:prstGeom prst="rect">
            <a:avLst/>
          </a:prstGeom>
          <a:noFill/>
          <a:ln w="9525">
            <a:noFill/>
            <a:miter lim="800000"/>
            <a:headEnd/>
            <a:tailEnd/>
          </a:ln>
        </p:spPr>
        <p:txBody>
          <a:bodyPr>
            <a:spAutoFit/>
          </a:bodyPr>
          <a:lstStyle/>
          <a:p>
            <a:r>
              <a:rPr lang="hr-HR" sz="1100" dirty="0" smtClean="0">
                <a:solidFill>
                  <a:srgbClr val="171717"/>
                </a:solidFill>
              </a:rPr>
              <a:t>Odobravanje, praćenje i periodična provjera programa i zvanja</a:t>
            </a:r>
            <a:endParaRPr lang="da-DK" sz="1100" dirty="0"/>
          </a:p>
        </p:txBody>
      </p:sp>
      <p:sp>
        <p:nvSpPr>
          <p:cNvPr id="16" name="Tekstboks 49"/>
          <p:cNvSpPr txBox="1">
            <a:spLocks noChangeArrowheads="1"/>
          </p:cNvSpPr>
          <p:nvPr/>
        </p:nvSpPr>
        <p:spPr bwMode="auto">
          <a:xfrm>
            <a:off x="1295400" y="3420810"/>
            <a:ext cx="4000500" cy="261938"/>
          </a:xfrm>
          <a:prstGeom prst="rect">
            <a:avLst/>
          </a:prstGeom>
          <a:noFill/>
          <a:ln w="9525">
            <a:noFill/>
            <a:miter lim="800000"/>
            <a:headEnd/>
            <a:tailEnd/>
          </a:ln>
        </p:spPr>
        <p:txBody>
          <a:bodyPr>
            <a:spAutoFit/>
          </a:bodyPr>
          <a:lstStyle/>
          <a:p>
            <a:r>
              <a:rPr lang="hr-HR" sz="1100" dirty="0" smtClean="0">
                <a:solidFill>
                  <a:srgbClr val="171717"/>
                </a:solidFill>
              </a:rPr>
              <a:t>Osiguravanje kvalitete nastavnika</a:t>
            </a:r>
            <a:endParaRPr lang="da-DK" sz="1100" dirty="0"/>
          </a:p>
        </p:txBody>
      </p:sp>
      <p:sp>
        <p:nvSpPr>
          <p:cNvPr id="17" name="Tekstboks 50"/>
          <p:cNvSpPr txBox="1">
            <a:spLocks noChangeArrowheads="1"/>
          </p:cNvSpPr>
          <p:nvPr/>
        </p:nvSpPr>
        <p:spPr bwMode="auto">
          <a:xfrm>
            <a:off x="1295400" y="4279648"/>
            <a:ext cx="4000500" cy="261937"/>
          </a:xfrm>
          <a:prstGeom prst="rect">
            <a:avLst/>
          </a:prstGeom>
          <a:noFill/>
          <a:ln w="9525">
            <a:noFill/>
            <a:miter lim="800000"/>
            <a:headEnd/>
            <a:tailEnd/>
          </a:ln>
        </p:spPr>
        <p:txBody>
          <a:bodyPr>
            <a:spAutoFit/>
          </a:bodyPr>
          <a:lstStyle/>
          <a:p>
            <a:r>
              <a:rPr lang="hr-HR" sz="1100" dirty="0" smtClean="0">
                <a:solidFill>
                  <a:srgbClr val="171717"/>
                </a:solidFill>
              </a:rPr>
              <a:t>Informacijski sustavi</a:t>
            </a:r>
            <a:endParaRPr lang="da-DK" sz="1100" dirty="0"/>
          </a:p>
        </p:txBody>
      </p:sp>
      <p:sp>
        <p:nvSpPr>
          <p:cNvPr id="18" name="Tekstboks 53"/>
          <p:cNvSpPr txBox="1">
            <a:spLocks noChangeArrowheads="1"/>
          </p:cNvSpPr>
          <p:nvPr/>
        </p:nvSpPr>
        <p:spPr bwMode="auto">
          <a:xfrm>
            <a:off x="533400" y="2957260"/>
            <a:ext cx="304800" cy="369888"/>
          </a:xfrm>
          <a:prstGeom prst="rect">
            <a:avLst/>
          </a:prstGeom>
          <a:noFill/>
          <a:ln w="9525">
            <a:noFill/>
            <a:miter lim="800000"/>
            <a:headEnd/>
            <a:tailEnd/>
          </a:ln>
        </p:spPr>
        <p:txBody>
          <a:bodyPr>
            <a:spAutoFit/>
          </a:bodyPr>
          <a:lstStyle/>
          <a:p>
            <a:r>
              <a:rPr lang="da-DK">
                <a:solidFill>
                  <a:srgbClr val="171717"/>
                </a:solidFill>
                <a:latin typeface="Zapf Dingbats" charset="2"/>
              </a:rPr>
              <a:t>✓</a:t>
            </a:r>
            <a:endParaRPr lang="da-DK">
              <a:solidFill>
                <a:srgbClr val="171717"/>
              </a:solidFill>
            </a:endParaRPr>
          </a:p>
        </p:txBody>
      </p:sp>
      <p:grpSp>
        <p:nvGrpSpPr>
          <p:cNvPr id="19" name="Gruppe 68"/>
          <p:cNvGrpSpPr>
            <a:grpSpLocks/>
          </p:cNvGrpSpPr>
          <p:nvPr/>
        </p:nvGrpSpPr>
        <p:grpSpPr bwMode="auto">
          <a:xfrm>
            <a:off x="685800" y="2103185"/>
            <a:ext cx="534988" cy="2906713"/>
            <a:chOff x="876300" y="2511425"/>
            <a:chExt cx="344488" cy="2906713"/>
          </a:xfrm>
        </p:grpSpPr>
        <p:grpSp>
          <p:nvGrpSpPr>
            <p:cNvPr id="20" name="Gruppe 51"/>
            <p:cNvGrpSpPr/>
            <p:nvPr/>
          </p:nvGrpSpPr>
          <p:grpSpPr>
            <a:xfrm>
              <a:off x="876300" y="2511425"/>
              <a:ext cx="344488" cy="2906713"/>
              <a:chOff x="876300" y="2511425"/>
              <a:chExt cx="344488" cy="2906713"/>
            </a:xfrm>
            <a:effectLst>
              <a:outerShdw blurRad="50800" dist="38100" dir="2700000" algn="tl" rotWithShape="0">
                <a:prstClr val="black">
                  <a:alpha val="40000"/>
                </a:prstClr>
              </a:outerShdw>
            </a:effectLst>
          </p:grpSpPr>
          <p:sp>
            <p:nvSpPr>
              <p:cNvPr id="28" name="Rektangel 9"/>
              <p:cNvSpPr>
                <a:spLocks noChangeArrowheads="1"/>
              </p:cNvSpPr>
              <p:nvPr/>
            </p:nvSpPr>
            <p:spPr bwMode="auto">
              <a:xfrm>
                <a:off x="876300" y="2936875"/>
                <a:ext cx="344488" cy="344488"/>
              </a:xfrm>
              <a:prstGeom prst="rect">
                <a:avLst/>
              </a:prstGeom>
              <a:gradFill flip="none" rotWithShape="1">
                <a:gsLst>
                  <a:gs pos="89000">
                    <a:srgbClr val="C00000"/>
                  </a:gs>
                  <a:gs pos="20000">
                    <a:srgbClr val="F50736"/>
                  </a:gs>
                  <a:gs pos="11000">
                    <a:srgbClr val="F50736"/>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a:buFont typeface="+mj-lt"/>
                  <a:buAutoNum type="arabicPeriod"/>
                  <a:defRPr/>
                </a:pPr>
                <a:endParaRPr lang="da-DK" noProof="1">
                  <a:solidFill>
                    <a:srgbClr val="FFFFFF"/>
                  </a:solidFill>
                  <a:latin typeface="Arial" pitchFamily="34" charset="0"/>
                </a:endParaRPr>
              </a:p>
            </p:txBody>
          </p:sp>
          <p:grpSp>
            <p:nvGrpSpPr>
              <p:cNvPr id="29" name="Gruppe 50"/>
              <p:cNvGrpSpPr/>
              <p:nvPr/>
            </p:nvGrpSpPr>
            <p:grpSpPr>
              <a:xfrm>
                <a:off x="876300" y="2511425"/>
                <a:ext cx="344488" cy="2906713"/>
                <a:chOff x="876300" y="2511425"/>
                <a:chExt cx="344488" cy="2906713"/>
              </a:xfrm>
            </p:grpSpPr>
            <p:sp>
              <p:nvSpPr>
                <p:cNvPr id="30" name="Rektangel 20"/>
                <p:cNvSpPr>
                  <a:spLocks noChangeArrowheads="1"/>
                </p:cNvSpPr>
                <p:nvPr/>
              </p:nvSpPr>
              <p:spPr bwMode="auto">
                <a:xfrm>
                  <a:off x="876300" y="4221163"/>
                  <a:ext cx="344488" cy="342900"/>
                </a:xfrm>
                <a:prstGeom prst="rect">
                  <a:avLst/>
                </a:prstGeom>
                <a:gradFill flip="none" rotWithShape="1">
                  <a:gsLst>
                    <a:gs pos="89000">
                      <a:srgbClr val="C00000"/>
                    </a:gs>
                    <a:gs pos="20000">
                      <a:srgbClr val="F50736"/>
                    </a:gs>
                    <a:gs pos="11000">
                      <a:srgbClr val="F50736"/>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a:buFont typeface="+mj-lt"/>
                    <a:buAutoNum type="arabicPeriod"/>
                    <a:defRPr/>
                  </a:pPr>
                  <a:endParaRPr lang="da-DK" noProof="1">
                    <a:solidFill>
                      <a:srgbClr val="FFFFFF"/>
                    </a:solidFill>
                    <a:latin typeface="Arial" pitchFamily="34" charset="0"/>
                  </a:endParaRPr>
                </a:p>
              </p:txBody>
            </p:sp>
            <p:grpSp>
              <p:nvGrpSpPr>
                <p:cNvPr id="31" name="Gruppe 49"/>
                <p:cNvGrpSpPr/>
                <p:nvPr/>
              </p:nvGrpSpPr>
              <p:grpSpPr>
                <a:xfrm>
                  <a:off x="876300" y="2511425"/>
                  <a:ext cx="344488" cy="2906713"/>
                  <a:chOff x="876300" y="2511425"/>
                  <a:chExt cx="344488" cy="2906713"/>
                </a:xfrm>
              </p:grpSpPr>
              <p:sp>
                <p:nvSpPr>
                  <p:cNvPr id="32" name="Rektangel 7"/>
                  <p:cNvSpPr>
                    <a:spLocks noChangeArrowheads="1"/>
                  </p:cNvSpPr>
                  <p:nvPr/>
                </p:nvSpPr>
                <p:spPr bwMode="auto">
                  <a:xfrm>
                    <a:off x="876300" y="2511425"/>
                    <a:ext cx="344488" cy="342900"/>
                  </a:xfrm>
                  <a:prstGeom prst="rect">
                    <a:avLst/>
                  </a:prstGeom>
                  <a:gradFill flip="none" rotWithShape="1">
                    <a:gsLst>
                      <a:gs pos="89000">
                        <a:srgbClr val="C00000"/>
                      </a:gs>
                      <a:gs pos="20000">
                        <a:srgbClr val="F50736"/>
                      </a:gs>
                      <a:gs pos="11000">
                        <a:srgbClr val="F50736"/>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a:buFont typeface="+mj-lt"/>
                      <a:buAutoNum type="arabicPeriod"/>
                      <a:defRPr/>
                    </a:pPr>
                    <a:endParaRPr lang="da-DK" noProof="1">
                      <a:solidFill>
                        <a:srgbClr val="FFFFFF"/>
                      </a:solidFill>
                      <a:latin typeface="Arial" pitchFamily="34" charset="0"/>
                    </a:endParaRPr>
                  </a:p>
                </p:txBody>
              </p:sp>
              <p:sp>
                <p:nvSpPr>
                  <p:cNvPr id="33" name="Rektangel 11"/>
                  <p:cNvSpPr>
                    <a:spLocks noChangeArrowheads="1"/>
                  </p:cNvSpPr>
                  <p:nvPr/>
                </p:nvSpPr>
                <p:spPr bwMode="auto">
                  <a:xfrm>
                    <a:off x="876300" y="3363913"/>
                    <a:ext cx="344488" cy="344487"/>
                  </a:xfrm>
                  <a:prstGeom prst="rect">
                    <a:avLst/>
                  </a:prstGeom>
                  <a:gradFill flip="none" rotWithShape="1">
                    <a:gsLst>
                      <a:gs pos="89000">
                        <a:srgbClr val="C00000"/>
                      </a:gs>
                      <a:gs pos="20000">
                        <a:srgbClr val="F50736"/>
                      </a:gs>
                      <a:gs pos="11000">
                        <a:srgbClr val="F50736"/>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a:buFont typeface="+mj-lt"/>
                      <a:buAutoNum type="arabicPeriod"/>
                      <a:defRPr/>
                    </a:pPr>
                    <a:endParaRPr lang="da-DK" noProof="1">
                      <a:solidFill>
                        <a:srgbClr val="FFFFFF"/>
                      </a:solidFill>
                      <a:latin typeface="Arial" pitchFamily="34" charset="0"/>
                    </a:endParaRPr>
                  </a:p>
                </p:txBody>
              </p:sp>
              <p:sp>
                <p:nvSpPr>
                  <p:cNvPr id="34" name="Rektangel 13"/>
                  <p:cNvSpPr>
                    <a:spLocks noChangeArrowheads="1"/>
                  </p:cNvSpPr>
                  <p:nvPr/>
                </p:nvSpPr>
                <p:spPr bwMode="auto">
                  <a:xfrm>
                    <a:off x="876300" y="3790950"/>
                    <a:ext cx="344488" cy="347663"/>
                  </a:xfrm>
                  <a:prstGeom prst="rect">
                    <a:avLst/>
                  </a:prstGeom>
                  <a:gradFill flip="none" rotWithShape="1">
                    <a:gsLst>
                      <a:gs pos="89000">
                        <a:srgbClr val="C00000"/>
                      </a:gs>
                      <a:gs pos="20000">
                        <a:srgbClr val="F50736"/>
                      </a:gs>
                      <a:gs pos="11000">
                        <a:srgbClr val="F50736"/>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a:buFont typeface="+mj-lt"/>
                      <a:buAutoNum type="arabicPeriod"/>
                      <a:defRPr/>
                    </a:pPr>
                    <a:endParaRPr lang="da-DK" noProof="1">
                      <a:solidFill>
                        <a:srgbClr val="FFFFFF"/>
                      </a:solidFill>
                      <a:latin typeface="Arial" pitchFamily="34" charset="0"/>
                    </a:endParaRPr>
                  </a:p>
                </p:txBody>
              </p:sp>
              <p:sp>
                <p:nvSpPr>
                  <p:cNvPr id="35" name="Rektangel 23"/>
                  <p:cNvSpPr>
                    <a:spLocks noChangeArrowheads="1"/>
                  </p:cNvSpPr>
                  <p:nvPr/>
                </p:nvSpPr>
                <p:spPr bwMode="auto">
                  <a:xfrm>
                    <a:off x="876300" y="4646613"/>
                    <a:ext cx="344488" cy="344487"/>
                  </a:xfrm>
                  <a:prstGeom prst="rect">
                    <a:avLst/>
                  </a:prstGeom>
                  <a:gradFill flip="none" rotWithShape="1">
                    <a:gsLst>
                      <a:gs pos="89000">
                        <a:srgbClr val="C00000"/>
                      </a:gs>
                      <a:gs pos="20000">
                        <a:srgbClr val="F50736"/>
                      </a:gs>
                      <a:gs pos="11000">
                        <a:srgbClr val="F50736"/>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a:buFont typeface="+mj-lt"/>
                      <a:buAutoNum type="arabicPeriod"/>
                      <a:defRPr/>
                    </a:pPr>
                    <a:endParaRPr lang="da-DK" noProof="1">
                      <a:solidFill>
                        <a:srgbClr val="FFFFFF"/>
                      </a:solidFill>
                      <a:latin typeface="Arial" pitchFamily="34" charset="0"/>
                    </a:endParaRPr>
                  </a:p>
                </p:txBody>
              </p:sp>
              <p:sp>
                <p:nvSpPr>
                  <p:cNvPr id="36" name="Rektangel 26"/>
                  <p:cNvSpPr>
                    <a:spLocks noChangeArrowheads="1"/>
                  </p:cNvSpPr>
                  <p:nvPr/>
                </p:nvSpPr>
                <p:spPr bwMode="auto">
                  <a:xfrm>
                    <a:off x="876300" y="5073650"/>
                    <a:ext cx="344488" cy="344488"/>
                  </a:xfrm>
                  <a:prstGeom prst="rect">
                    <a:avLst/>
                  </a:prstGeom>
                  <a:gradFill flip="none" rotWithShape="1">
                    <a:gsLst>
                      <a:gs pos="89000">
                        <a:srgbClr val="C00000"/>
                      </a:gs>
                      <a:gs pos="20000">
                        <a:srgbClr val="F50736"/>
                      </a:gs>
                      <a:gs pos="11000">
                        <a:srgbClr val="F50736"/>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a:buFont typeface="+mj-lt"/>
                      <a:buAutoNum type="arabicPeriod"/>
                      <a:defRPr/>
                    </a:pPr>
                    <a:endParaRPr lang="da-DK" noProof="1">
                      <a:solidFill>
                        <a:srgbClr val="FFFFFF"/>
                      </a:solidFill>
                      <a:latin typeface="Arial" pitchFamily="34" charset="0"/>
                    </a:endParaRPr>
                  </a:p>
                </p:txBody>
              </p:sp>
            </p:grpSp>
          </p:grpSp>
        </p:grpSp>
        <p:sp>
          <p:nvSpPr>
            <p:cNvPr id="21" name="Tekstboks 54"/>
            <p:cNvSpPr txBox="1">
              <a:spLocks noChangeArrowheads="1"/>
            </p:cNvSpPr>
            <p:nvPr/>
          </p:nvSpPr>
          <p:spPr bwMode="auto">
            <a:xfrm>
              <a:off x="890588" y="2547938"/>
              <a:ext cx="322262" cy="274637"/>
            </a:xfrm>
            <a:prstGeom prst="rect">
              <a:avLst/>
            </a:prstGeom>
            <a:noFill/>
            <a:ln w="9525">
              <a:noFill/>
              <a:miter lim="800000"/>
              <a:headEnd/>
              <a:tailEnd/>
            </a:ln>
            <a:effectLst>
              <a:outerShdw blurRad="63500" dist="23000" dir="5400000" rotWithShape="0">
                <a:srgbClr val="000000">
                  <a:alpha val="34999"/>
                </a:srgbClr>
              </a:outerShdw>
            </a:effectLst>
          </p:spPr>
          <p:txBody>
            <a:bodyPr anchor="ctr"/>
            <a:lstStyle/>
            <a:p>
              <a:pPr indent="-342900" algn="ctr">
                <a:defRPr/>
              </a:pPr>
              <a:r>
                <a:rPr lang="hr-HR" sz="1200" noProof="1" smtClean="0">
                  <a:solidFill>
                    <a:srgbClr val="FFFFFF"/>
                  </a:solidFill>
                  <a:latin typeface="Arial" pitchFamily="34" charset="0"/>
                  <a:ea typeface="ＭＳ Ｐゴシック" pitchFamily="-97" charset="-128"/>
                </a:rPr>
                <a:t>1.</a:t>
              </a:r>
              <a:r>
                <a:rPr lang="da-DK" sz="1200" noProof="1" smtClean="0">
                  <a:solidFill>
                    <a:srgbClr val="FFFFFF"/>
                  </a:solidFill>
                  <a:latin typeface="Arial" pitchFamily="34" charset="0"/>
                  <a:ea typeface="ＭＳ Ｐゴシック" pitchFamily="-97" charset="-128"/>
                </a:rPr>
                <a:t>1</a:t>
              </a:r>
              <a:endParaRPr lang="da-DK" sz="1200" noProof="1">
                <a:solidFill>
                  <a:srgbClr val="FFFFFF"/>
                </a:solidFill>
                <a:latin typeface="Arial" pitchFamily="34" charset="0"/>
                <a:ea typeface="ＭＳ Ｐゴシック" pitchFamily="-97" charset="-128"/>
              </a:endParaRPr>
            </a:p>
          </p:txBody>
        </p:sp>
        <p:sp>
          <p:nvSpPr>
            <p:cNvPr id="22" name="Tekstboks 58"/>
            <p:cNvSpPr txBox="1">
              <a:spLocks noChangeArrowheads="1"/>
            </p:cNvSpPr>
            <p:nvPr/>
          </p:nvSpPr>
          <p:spPr bwMode="auto">
            <a:xfrm>
              <a:off x="890588" y="2986088"/>
              <a:ext cx="322262" cy="276225"/>
            </a:xfrm>
            <a:prstGeom prst="rect">
              <a:avLst/>
            </a:prstGeom>
            <a:noFill/>
            <a:ln w="9525">
              <a:noFill/>
              <a:miter lim="800000"/>
              <a:headEnd/>
              <a:tailEnd/>
            </a:ln>
            <a:effectLst>
              <a:outerShdw blurRad="63500" dist="23000" dir="5400000" rotWithShape="0">
                <a:srgbClr val="000000">
                  <a:alpha val="34999"/>
                </a:srgbClr>
              </a:outerShdw>
            </a:effectLst>
          </p:spPr>
          <p:txBody>
            <a:bodyPr anchor="ctr"/>
            <a:lstStyle/>
            <a:p>
              <a:pPr indent="-342900" algn="ctr">
                <a:defRPr/>
              </a:pPr>
              <a:r>
                <a:rPr lang="hr-HR" sz="1200" noProof="1" smtClean="0">
                  <a:solidFill>
                    <a:srgbClr val="FFFFFF"/>
                  </a:solidFill>
                  <a:latin typeface="Arial" pitchFamily="34" charset="0"/>
                  <a:ea typeface="ＭＳ Ｐゴシック" pitchFamily="-97" charset="-128"/>
                </a:rPr>
                <a:t>1.</a:t>
              </a:r>
              <a:r>
                <a:rPr lang="da-DK" sz="1200" noProof="1" smtClean="0">
                  <a:solidFill>
                    <a:srgbClr val="FFFFFF"/>
                  </a:solidFill>
                  <a:latin typeface="Arial" pitchFamily="34" charset="0"/>
                  <a:ea typeface="ＭＳ Ｐゴシック" pitchFamily="-97" charset="-128"/>
                </a:rPr>
                <a:t>2</a:t>
              </a:r>
              <a:endParaRPr lang="da-DK" sz="1200" noProof="1">
                <a:solidFill>
                  <a:srgbClr val="FFFFFF"/>
                </a:solidFill>
                <a:latin typeface="Arial" pitchFamily="34" charset="0"/>
                <a:ea typeface="ＭＳ Ｐゴシック" pitchFamily="-97" charset="-128"/>
              </a:endParaRPr>
            </a:p>
          </p:txBody>
        </p:sp>
        <p:sp>
          <p:nvSpPr>
            <p:cNvPr id="23" name="Tekstboks 59"/>
            <p:cNvSpPr txBox="1">
              <a:spLocks noChangeArrowheads="1"/>
            </p:cNvSpPr>
            <p:nvPr/>
          </p:nvSpPr>
          <p:spPr bwMode="auto">
            <a:xfrm>
              <a:off x="890588" y="3400425"/>
              <a:ext cx="322262" cy="276225"/>
            </a:xfrm>
            <a:prstGeom prst="rect">
              <a:avLst/>
            </a:prstGeom>
            <a:noFill/>
            <a:ln w="9525">
              <a:noFill/>
              <a:miter lim="800000"/>
              <a:headEnd/>
              <a:tailEnd/>
            </a:ln>
            <a:effectLst>
              <a:outerShdw blurRad="63500" dist="23000" dir="5400000" rotWithShape="0">
                <a:srgbClr val="000000">
                  <a:alpha val="34999"/>
                </a:srgbClr>
              </a:outerShdw>
            </a:effectLst>
          </p:spPr>
          <p:txBody>
            <a:bodyPr anchor="ctr"/>
            <a:lstStyle/>
            <a:p>
              <a:pPr indent="-342900" algn="ctr">
                <a:defRPr/>
              </a:pPr>
              <a:r>
                <a:rPr lang="hr-HR" sz="1200" noProof="1" smtClean="0">
                  <a:solidFill>
                    <a:srgbClr val="FFFFFF"/>
                  </a:solidFill>
                  <a:latin typeface="Arial" pitchFamily="34" charset="0"/>
                  <a:ea typeface="ＭＳ Ｐゴシック" pitchFamily="-97" charset="-128"/>
                </a:rPr>
                <a:t>1.3</a:t>
              </a:r>
              <a:endParaRPr lang="da-DK" sz="1200" noProof="1">
                <a:solidFill>
                  <a:srgbClr val="FFFFFF"/>
                </a:solidFill>
                <a:latin typeface="Arial" pitchFamily="34" charset="0"/>
                <a:ea typeface="ＭＳ Ｐゴシック" pitchFamily="-97" charset="-128"/>
              </a:endParaRPr>
            </a:p>
          </p:txBody>
        </p:sp>
        <p:sp>
          <p:nvSpPr>
            <p:cNvPr id="24" name="Tekstboks 61"/>
            <p:cNvSpPr txBox="1">
              <a:spLocks noChangeArrowheads="1"/>
            </p:cNvSpPr>
            <p:nvPr/>
          </p:nvSpPr>
          <p:spPr bwMode="auto">
            <a:xfrm>
              <a:off x="890588" y="3822700"/>
              <a:ext cx="322262" cy="279400"/>
            </a:xfrm>
            <a:prstGeom prst="rect">
              <a:avLst/>
            </a:prstGeom>
            <a:noFill/>
            <a:ln w="9525">
              <a:noFill/>
              <a:miter lim="800000"/>
              <a:headEnd/>
              <a:tailEnd/>
            </a:ln>
            <a:effectLst>
              <a:outerShdw blurRad="63500" dist="23000" dir="5400000" rotWithShape="0">
                <a:srgbClr val="000000">
                  <a:alpha val="34999"/>
                </a:srgbClr>
              </a:outerShdw>
            </a:effectLst>
          </p:spPr>
          <p:txBody>
            <a:bodyPr anchor="ctr"/>
            <a:lstStyle/>
            <a:p>
              <a:pPr indent="-342900" algn="ctr">
                <a:defRPr/>
              </a:pPr>
              <a:r>
                <a:rPr lang="hr-HR" sz="1200" noProof="1" smtClean="0">
                  <a:solidFill>
                    <a:srgbClr val="FFFFFF"/>
                  </a:solidFill>
                  <a:latin typeface="Arial" pitchFamily="34" charset="0"/>
                  <a:ea typeface="ＭＳ Ｐゴシック" pitchFamily="-97" charset="-128"/>
                </a:rPr>
                <a:t>1.</a:t>
              </a:r>
              <a:r>
                <a:rPr lang="da-DK" sz="1200" noProof="1" smtClean="0">
                  <a:solidFill>
                    <a:srgbClr val="FFFFFF"/>
                  </a:solidFill>
                  <a:latin typeface="Arial" pitchFamily="34" charset="0"/>
                  <a:ea typeface="ＭＳ Ｐゴシック" pitchFamily="-97" charset="-128"/>
                </a:rPr>
                <a:t>4</a:t>
              </a:r>
              <a:endParaRPr lang="da-DK" sz="1200" noProof="1">
                <a:solidFill>
                  <a:srgbClr val="FFFFFF"/>
                </a:solidFill>
                <a:latin typeface="Arial" pitchFamily="34" charset="0"/>
                <a:ea typeface="ＭＳ Ｐゴシック" pitchFamily="-97" charset="-128"/>
              </a:endParaRPr>
            </a:p>
          </p:txBody>
        </p:sp>
        <p:sp>
          <p:nvSpPr>
            <p:cNvPr id="25" name="Tekstboks 63"/>
            <p:cNvSpPr txBox="1">
              <a:spLocks noChangeArrowheads="1"/>
            </p:cNvSpPr>
            <p:nvPr/>
          </p:nvSpPr>
          <p:spPr bwMode="auto">
            <a:xfrm>
              <a:off x="890588" y="4238625"/>
              <a:ext cx="322262" cy="274638"/>
            </a:xfrm>
            <a:prstGeom prst="rect">
              <a:avLst/>
            </a:prstGeom>
            <a:noFill/>
            <a:ln w="9525">
              <a:noFill/>
              <a:miter lim="800000"/>
              <a:headEnd/>
              <a:tailEnd/>
            </a:ln>
            <a:effectLst>
              <a:outerShdw blurRad="63500" algn="tl" rotWithShape="0">
                <a:srgbClr val="000000">
                  <a:alpha val="74998"/>
                </a:srgbClr>
              </a:outerShdw>
            </a:effectLst>
          </p:spPr>
          <p:txBody>
            <a:bodyPr>
              <a:spAutoFit/>
            </a:bodyPr>
            <a:lstStyle/>
            <a:p>
              <a:pPr algn="ctr">
                <a:defRPr/>
              </a:pPr>
              <a:r>
                <a:rPr lang="hr-HR" sz="1200" dirty="0" smtClean="0">
                  <a:latin typeface="Arial" pitchFamily="34" charset="0"/>
                  <a:ea typeface="ＭＳ Ｐゴシック" pitchFamily="-97" charset="-128"/>
                </a:rPr>
                <a:t>1.</a:t>
              </a:r>
              <a:r>
                <a:rPr lang="da-DK" sz="1200" dirty="0" smtClean="0">
                  <a:latin typeface="Arial" pitchFamily="34" charset="0"/>
                  <a:ea typeface="ＭＳ Ｐゴシック" pitchFamily="-97" charset="-128"/>
                </a:rPr>
                <a:t>5</a:t>
              </a:r>
              <a:endParaRPr lang="da-DK" sz="1200" dirty="0">
                <a:latin typeface="Arial" pitchFamily="34" charset="0"/>
                <a:ea typeface="ＭＳ Ｐゴシック" pitchFamily="-97" charset="-128"/>
              </a:endParaRPr>
            </a:p>
          </p:txBody>
        </p:sp>
        <p:sp>
          <p:nvSpPr>
            <p:cNvPr id="26" name="Tekstboks 65"/>
            <p:cNvSpPr txBox="1">
              <a:spLocks noChangeArrowheads="1"/>
            </p:cNvSpPr>
            <p:nvPr/>
          </p:nvSpPr>
          <p:spPr bwMode="auto">
            <a:xfrm>
              <a:off x="890588" y="4683125"/>
              <a:ext cx="322262" cy="276225"/>
            </a:xfrm>
            <a:prstGeom prst="rect">
              <a:avLst/>
            </a:prstGeom>
            <a:noFill/>
            <a:ln w="9525">
              <a:noFill/>
              <a:miter lim="800000"/>
              <a:headEnd/>
              <a:tailEnd/>
            </a:ln>
            <a:effectLst>
              <a:outerShdw blurRad="63500" algn="tl" rotWithShape="0">
                <a:srgbClr val="000000">
                  <a:alpha val="74998"/>
                </a:srgbClr>
              </a:outerShdw>
            </a:effectLst>
          </p:spPr>
          <p:txBody>
            <a:bodyPr>
              <a:spAutoFit/>
            </a:bodyPr>
            <a:lstStyle/>
            <a:p>
              <a:pPr algn="ctr">
                <a:defRPr/>
              </a:pPr>
              <a:r>
                <a:rPr lang="hr-HR" sz="1200" dirty="0" smtClean="0">
                  <a:latin typeface="Arial" pitchFamily="34" charset="0"/>
                  <a:ea typeface="ＭＳ Ｐゴシック" pitchFamily="-97" charset="-128"/>
                </a:rPr>
                <a:t>1.6</a:t>
              </a:r>
              <a:endParaRPr lang="da-DK" sz="1200" dirty="0">
                <a:latin typeface="Arial" pitchFamily="34" charset="0"/>
                <a:ea typeface="ＭＳ Ｐゴシック" pitchFamily="-97" charset="-128"/>
              </a:endParaRPr>
            </a:p>
          </p:txBody>
        </p:sp>
        <p:sp>
          <p:nvSpPr>
            <p:cNvPr id="27" name="Tekstboks 67"/>
            <p:cNvSpPr txBox="1">
              <a:spLocks noChangeArrowheads="1"/>
            </p:cNvSpPr>
            <p:nvPr/>
          </p:nvSpPr>
          <p:spPr bwMode="auto">
            <a:xfrm>
              <a:off x="890588" y="5103813"/>
              <a:ext cx="322262" cy="277812"/>
            </a:xfrm>
            <a:prstGeom prst="rect">
              <a:avLst/>
            </a:prstGeom>
            <a:noFill/>
            <a:ln w="9525">
              <a:noFill/>
              <a:miter lim="800000"/>
              <a:headEnd/>
              <a:tailEnd/>
            </a:ln>
            <a:effectLst>
              <a:outerShdw blurRad="63500" algn="tl" rotWithShape="0">
                <a:srgbClr val="000000">
                  <a:alpha val="74998"/>
                </a:srgbClr>
              </a:outerShdw>
            </a:effectLst>
          </p:spPr>
          <p:txBody>
            <a:bodyPr>
              <a:spAutoFit/>
            </a:bodyPr>
            <a:lstStyle/>
            <a:p>
              <a:pPr algn="ctr">
                <a:defRPr/>
              </a:pPr>
              <a:r>
                <a:rPr lang="hr-HR" sz="1200" dirty="0" smtClean="0">
                  <a:latin typeface="Arial" pitchFamily="34" charset="0"/>
                  <a:ea typeface="ＭＳ Ｐゴシック" pitchFamily="-97" charset="-128"/>
                </a:rPr>
                <a:t>1.</a:t>
              </a:r>
              <a:r>
                <a:rPr lang="da-DK" sz="1200" dirty="0" smtClean="0">
                  <a:latin typeface="Arial" pitchFamily="34" charset="0"/>
                  <a:ea typeface="ＭＳ Ｐゴシック" pitchFamily="-97" charset="-128"/>
                </a:rPr>
                <a:t>7</a:t>
              </a:r>
              <a:endParaRPr lang="da-DK" sz="1200" dirty="0">
                <a:latin typeface="Arial" pitchFamily="34" charset="0"/>
                <a:ea typeface="ＭＳ Ｐゴシック" pitchFamily="-97" charset="-128"/>
              </a:endParaRPr>
            </a:p>
          </p:txBody>
        </p:sp>
      </p:grpSp>
      <p:pic>
        <p:nvPicPr>
          <p:cNvPr id="2" name="Pictur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513177" y="2061243"/>
            <a:ext cx="2082366" cy="2955006"/>
          </a:xfrm>
          <a:prstGeom prst="rect">
            <a:avLst/>
          </a:prstGeom>
        </p:spPr>
      </p:pic>
    </p:spTree>
    <p:extLst>
      <p:ext uri="{BB962C8B-B14F-4D97-AF65-F5344CB8AC3E}">
        <p14:creationId xmlns:p14="http://schemas.microsoft.com/office/powerpoint/2010/main" xmlns="" val="18393078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hr-HR" dirty="0" smtClean="0"/>
          </a:p>
          <a:p>
            <a:endParaRPr lang="hr-HR" dirty="0"/>
          </a:p>
          <a:p>
            <a:endParaRPr lang="hr-HR" dirty="0" smtClean="0"/>
          </a:p>
          <a:p>
            <a:pPr marL="0" indent="0" algn="ctr">
              <a:buNone/>
            </a:pPr>
            <a:r>
              <a:rPr lang="hr-HR" dirty="0" smtClean="0"/>
              <a:t>Kvaliteta </a:t>
            </a:r>
            <a:r>
              <a:rPr lang="hr-HR" dirty="0"/>
              <a:t>i unapređenje kvalitete ne bi trebali </a:t>
            </a:r>
            <a:r>
              <a:rPr lang="hr-HR" dirty="0" smtClean="0"/>
              <a:t> biti privilegija  pojedinaca!</a:t>
            </a:r>
            <a:endParaRPr lang="hr-HR" dirty="0"/>
          </a:p>
        </p:txBody>
      </p:sp>
    </p:spTree>
    <p:extLst>
      <p:ext uri="{BB962C8B-B14F-4D97-AF65-F5344CB8AC3E}">
        <p14:creationId xmlns:p14="http://schemas.microsoft.com/office/powerpoint/2010/main" xmlns="" val="6481114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r-HR" sz="2000" dirty="0">
                <a:hlinkClick r:id="rId2"/>
              </a:rPr>
              <a:t>http://</a:t>
            </a:r>
            <a:r>
              <a:rPr lang="hr-HR" sz="2000" dirty="0" smtClean="0">
                <a:hlinkClick r:id="rId2"/>
              </a:rPr>
              <a:t>web.ffos.hr/kvaliteta/dat/s_40/File/Sustav_upravljanja_kvalitetom_</a:t>
            </a:r>
            <a:r>
              <a:rPr lang="hr-HR" sz="2000" dirty="0" err="1" smtClean="0">
                <a:hlinkClick r:id="rId2"/>
              </a:rPr>
              <a:t>Sveucilista.Pdf</a:t>
            </a:r>
            <a:endParaRPr lang="hr-HR" sz="2000" dirty="0" smtClean="0"/>
          </a:p>
          <a:p>
            <a:endParaRPr lang="hr-HR" dirty="0" smtClean="0"/>
          </a:p>
          <a:p>
            <a:r>
              <a:rPr lang="hr-HR" sz="2000" dirty="0">
                <a:hlinkClick r:id="rId3"/>
              </a:rPr>
              <a:t>http://</a:t>
            </a:r>
            <a:r>
              <a:rPr lang="hr-HR" sz="2000" dirty="0" smtClean="0">
                <a:hlinkClick r:id="rId3"/>
              </a:rPr>
              <a:t>web.ffos.hr/kvaliteta/dat/s_83/File/Misija%20sustava%20za%20kvalitetu%20%20.PDF</a:t>
            </a:r>
            <a:endParaRPr lang="hr-HR" sz="2000" dirty="0" smtClean="0"/>
          </a:p>
          <a:p>
            <a:pPr marL="0" indent="0">
              <a:buNone/>
            </a:pPr>
            <a:endParaRPr lang="hr-HR" sz="2000" dirty="0" smtClean="0"/>
          </a:p>
          <a:p>
            <a:pPr>
              <a:buFont typeface="Arial" panose="020B0604020202020204" pitchFamily="34" charset="0"/>
              <a:buChar char="•"/>
            </a:pPr>
            <a:r>
              <a:rPr lang="hr-HR" sz="2000" dirty="0" smtClean="0"/>
              <a:t>Dekan/</a:t>
            </a:r>
            <a:r>
              <a:rPr lang="hr-HR" sz="2000" dirty="0" err="1" smtClean="0"/>
              <a:t>ica</a:t>
            </a:r>
            <a:endParaRPr lang="hr-HR" sz="2000" dirty="0" smtClean="0"/>
          </a:p>
          <a:p>
            <a:pPr>
              <a:buFont typeface="Arial" panose="020B0604020202020204" pitchFamily="34" charset="0"/>
              <a:buChar char="•"/>
            </a:pPr>
            <a:r>
              <a:rPr lang="vi-VN" sz="2000" dirty="0" smtClean="0"/>
              <a:t>Povjerenstvo </a:t>
            </a:r>
            <a:r>
              <a:rPr lang="vi-VN" sz="2000" dirty="0"/>
              <a:t>za unaprjeđivanje i osiguranje kvalitete visokog </a:t>
            </a:r>
            <a:r>
              <a:rPr lang="vi-VN" sz="2000" dirty="0" smtClean="0"/>
              <a:t>obrazovanja</a:t>
            </a:r>
            <a:r>
              <a:rPr lang="hr-HR" sz="2000" dirty="0" smtClean="0"/>
              <a:t> FFOS</a:t>
            </a:r>
          </a:p>
          <a:p>
            <a:pPr>
              <a:buFont typeface="Wingdings" panose="05000000000000000000" pitchFamily="2" charset="2"/>
              <a:buChar char="§"/>
            </a:pPr>
            <a:r>
              <a:rPr lang="vi-VN" sz="2000" dirty="0" smtClean="0"/>
              <a:t>Ured </a:t>
            </a:r>
            <a:r>
              <a:rPr lang="vi-VN" sz="2000" dirty="0"/>
              <a:t>za unaprjeđivanje i osiguranje kvalitete visokog obrazovanja </a:t>
            </a:r>
            <a:r>
              <a:rPr lang="hr-HR" sz="2000" dirty="0" smtClean="0"/>
              <a:t>FFOS</a:t>
            </a:r>
          </a:p>
          <a:p>
            <a:r>
              <a:rPr lang="hr-HR" sz="2000" dirty="0"/>
              <a:t>Povjerenstvo za </a:t>
            </a:r>
            <a:r>
              <a:rPr lang="hr-HR" sz="2000" dirty="0" smtClean="0"/>
              <a:t>unutarnju prosudbu SOK FFOS</a:t>
            </a:r>
          </a:p>
          <a:p>
            <a:pPr>
              <a:buFont typeface="Wingdings" panose="05000000000000000000" pitchFamily="2" charset="2"/>
              <a:buChar char="§"/>
            </a:pPr>
            <a:r>
              <a:rPr lang="hr-HR" sz="2000" dirty="0" smtClean="0"/>
              <a:t>Shema SOK FFOS</a:t>
            </a:r>
            <a:endParaRPr lang="hr-HR" sz="2000" dirty="0"/>
          </a:p>
        </p:txBody>
      </p:sp>
      <p:sp>
        <p:nvSpPr>
          <p:cNvPr id="3" name="Title 2"/>
          <p:cNvSpPr>
            <a:spLocks noGrp="1"/>
          </p:cNvSpPr>
          <p:nvPr>
            <p:ph type="title"/>
          </p:nvPr>
        </p:nvSpPr>
        <p:spPr/>
        <p:txBody>
          <a:bodyPr/>
          <a:lstStyle/>
          <a:p>
            <a:r>
              <a:rPr lang="hr-HR" dirty="0" smtClean="0"/>
              <a:t>SOK FFOS</a:t>
            </a:r>
            <a:endParaRPr lang="hr-HR" dirty="0"/>
          </a:p>
        </p:txBody>
      </p:sp>
    </p:spTree>
    <p:extLst>
      <p:ext uri="{BB962C8B-B14F-4D97-AF65-F5344CB8AC3E}">
        <p14:creationId xmlns:p14="http://schemas.microsoft.com/office/powerpoint/2010/main" xmlns="" val="9327418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09600" indent="-609600"/>
            <a:r>
              <a:rPr lang="hr-HR" altLang="sr-Latn-RS" dirty="0"/>
              <a:t>Visoka učilišta bi trebala imati </a:t>
            </a:r>
            <a:r>
              <a:rPr lang="hr-HR" altLang="sr-Latn-RS" b="1" dirty="0">
                <a:solidFill>
                  <a:srgbClr val="92D050"/>
                </a:solidFill>
              </a:rPr>
              <a:t>politiku</a:t>
            </a:r>
            <a:r>
              <a:rPr lang="hr-HR" altLang="sr-Latn-RS" dirty="0"/>
              <a:t> i njoj pridružene </a:t>
            </a:r>
            <a:r>
              <a:rPr lang="hr-HR" altLang="sr-Latn-RS" b="1" dirty="0">
                <a:solidFill>
                  <a:srgbClr val="92D050"/>
                </a:solidFill>
              </a:rPr>
              <a:t>postupke</a:t>
            </a:r>
            <a:r>
              <a:rPr lang="hr-HR" altLang="sr-Latn-RS" dirty="0"/>
              <a:t> za osiguravanje kvalitete; </a:t>
            </a:r>
            <a:r>
              <a:rPr lang="hr-HR" altLang="sr-Latn-RS" dirty="0">
                <a:solidFill>
                  <a:srgbClr val="92D050"/>
                </a:solidFill>
              </a:rPr>
              <a:t>standarde</a:t>
            </a:r>
            <a:r>
              <a:rPr lang="hr-HR" altLang="sr-Latn-RS" dirty="0"/>
              <a:t> za svoje programe i kvalifikacije; </a:t>
            </a:r>
            <a:r>
              <a:rPr lang="hr-HR" altLang="sr-Latn-RS" dirty="0">
                <a:solidFill>
                  <a:srgbClr val="92D050"/>
                </a:solidFill>
              </a:rPr>
              <a:t>strategiju</a:t>
            </a:r>
            <a:r>
              <a:rPr lang="hr-HR" altLang="sr-Latn-RS" dirty="0"/>
              <a:t>. </a:t>
            </a:r>
          </a:p>
          <a:p>
            <a:pPr marL="609600" indent="-609600">
              <a:buNone/>
            </a:pPr>
            <a:endParaRPr lang="sl-SI" altLang="sr-Latn-RS" sz="1400" dirty="0"/>
          </a:p>
          <a:p>
            <a:pPr marL="609600" indent="-609600"/>
            <a:r>
              <a:rPr lang="hr-HR" altLang="sr-Latn-RS" dirty="0"/>
              <a:t>VU bi se izričito trebala posvetiti </a:t>
            </a:r>
            <a:r>
              <a:rPr lang="hr-HR" altLang="sr-Latn-RS" b="1" dirty="0">
                <a:solidFill>
                  <a:srgbClr val="92D050"/>
                </a:solidFill>
              </a:rPr>
              <a:t>razvijanju</a:t>
            </a:r>
            <a:r>
              <a:rPr lang="hr-HR" altLang="sr-Latn-RS" b="1" dirty="0"/>
              <a:t> </a:t>
            </a:r>
            <a:r>
              <a:rPr lang="hr-HR" altLang="sr-Latn-RS" b="1" dirty="0">
                <a:solidFill>
                  <a:srgbClr val="92D050"/>
                </a:solidFill>
              </a:rPr>
              <a:t>kulture </a:t>
            </a:r>
            <a:r>
              <a:rPr lang="hr-HR" altLang="sr-Latn-RS" b="1" dirty="0" smtClean="0">
                <a:solidFill>
                  <a:srgbClr val="92D050"/>
                </a:solidFill>
              </a:rPr>
              <a:t>kvalitete</a:t>
            </a:r>
            <a:r>
              <a:rPr lang="hr-HR" altLang="sr-Latn-RS" dirty="0" smtClean="0"/>
              <a:t>.</a:t>
            </a:r>
            <a:endParaRPr lang="sl-SI" altLang="sr-Latn-RS" dirty="0"/>
          </a:p>
        </p:txBody>
      </p:sp>
      <p:sp>
        <p:nvSpPr>
          <p:cNvPr id="3" name="Title 2"/>
          <p:cNvSpPr>
            <a:spLocks noGrp="1"/>
          </p:cNvSpPr>
          <p:nvPr>
            <p:ph type="title"/>
          </p:nvPr>
        </p:nvSpPr>
        <p:spPr>
          <a:xfrm>
            <a:off x="210167" y="327819"/>
            <a:ext cx="7869307" cy="563562"/>
          </a:xfrm>
        </p:spPr>
        <p:txBody>
          <a:bodyPr/>
          <a:lstStyle/>
          <a:p>
            <a:r>
              <a:rPr lang="hr-HR" altLang="sr-Latn-RS" sz="2400" b="1" dirty="0">
                <a:solidFill>
                  <a:schemeClr val="bg1"/>
                </a:solidFill>
              </a:rPr>
              <a:t>1.1. Politika i postupci za osiguravanje kvalitete</a:t>
            </a:r>
            <a:endParaRPr lang="hr-HR" sz="2400" b="1" dirty="0">
              <a:solidFill>
                <a:schemeClr val="bg1"/>
              </a:solidFill>
            </a:endParaRPr>
          </a:p>
        </p:txBody>
      </p:sp>
    </p:spTree>
    <p:extLst>
      <p:ext uri="{BB962C8B-B14F-4D97-AF65-F5344CB8AC3E}">
        <p14:creationId xmlns:p14="http://schemas.microsoft.com/office/powerpoint/2010/main" xmlns="" val="34370223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0167" y="218941"/>
            <a:ext cx="7826249" cy="672440"/>
          </a:xfrm>
        </p:spPr>
        <p:txBody>
          <a:bodyPr/>
          <a:lstStyle/>
          <a:p>
            <a:r>
              <a:rPr lang="hr-HR" sz="2400" b="1" dirty="0" smtClean="0"/>
              <a:t>AZVO QA upitnik 2013. - </a:t>
            </a:r>
            <a:r>
              <a:rPr lang="hr-HR" sz="2400" b="1" dirty="0"/>
              <a:t>Realizacija </a:t>
            </a:r>
            <a:r>
              <a:rPr lang="hr-HR" sz="2400" b="1" dirty="0" smtClean="0"/>
              <a:t>kojeg </a:t>
            </a:r>
            <a:r>
              <a:rPr lang="hr-HR" sz="2400" b="1" dirty="0"/>
              <a:t>ESG-a </a:t>
            </a:r>
            <a:r>
              <a:rPr lang="hr-HR" sz="2400" b="1" dirty="0" smtClean="0"/>
              <a:t>standarda Vam </a:t>
            </a:r>
            <a:r>
              <a:rPr lang="hr-HR" sz="2400" b="1" dirty="0"/>
              <a:t>predstavlja najveći izazov? </a:t>
            </a:r>
            <a:br>
              <a:rPr lang="hr-HR" sz="2400" b="1" dirty="0"/>
            </a:br>
            <a:endParaRPr lang="hr-HR" sz="24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4291" y="1028700"/>
            <a:ext cx="7190509" cy="51365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TextBox 4"/>
          <p:cNvSpPr txBox="1"/>
          <p:nvPr/>
        </p:nvSpPr>
        <p:spPr>
          <a:xfrm>
            <a:off x="7962363" y="1406704"/>
            <a:ext cx="1010266" cy="369332"/>
          </a:xfrm>
          <a:prstGeom prst="rect">
            <a:avLst/>
          </a:prstGeom>
          <a:noFill/>
        </p:spPr>
        <p:txBody>
          <a:bodyPr wrap="square" rtlCol="0">
            <a:spAutoFit/>
          </a:bodyPr>
          <a:lstStyle/>
          <a:p>
            <a:r>
              <a:rPr lang="hr-HR" b="1" dirty="0" smtClean="0">
                <a:solidFill>
                  <a:srgbClr val="C00000"/>
                </a:solidFill>
              </a:rPr>
              <a:t>N=112</a:t>
            </a:r>
            <a:endParaRPr lang="hr-HR" b="1" dirty="0">
              <a:solidFill>
                <a:srgbClr val="C00000"/>
              </a:solidFill>
            </a:endParaRPr>
          </a:p>
        </p:txBody>
      </p:sp>
    </p:spTree>
    <p:extLst>
      <p:ext uri="{BB962C8B-B14F-4D97-AF65-F5344CB8AC3E}">
        <p14:creationId xmlns:p14="http://schemas.microsoft.com/office/powerpoint/2010/main" xmlns="" val="35944293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r-HR" dirty="0" smtClean="0"/>
              <a:t>Zakonska </a:t>
            </a:r>
            <a:r>
              <a:rPr lang="hr-HR" dirty="0" smtClean="0">
                <a:solidFill>
                  <a:srgbClr val="92D050"/>
                </a:solidFill>
              </a:rPr>
              <a:t>obaveza</a:t>
            </a:r>
            <a:r>
              <a:rPr lang="hr-HR" dirty="0" smtClean="0"/>
              <a:t> ustrojiti SOK</a:t>
            </a:r>
          </a:p>
          <a:p>
            <a:r>
              <a:rPr lang="hr-HR" dirty="0" smtClean="0">
                <a:solidFill>
                  <a:srgbClr val="92D050"/>
                </a:solidFill>
              </a:rPr>
              <a:t>Koncept</a:t>
            </a:r>
            <a:r>
              <a:rPr lang="hr-HR" dirty="0" smtClean="0"/>
              <a:t>: Struktura-odnos s ostalim tijelima VU-uključenost dionika (</a:t>
            </a:r>
            <a:r>
              <a:rPr lang="hr-HR" dirty="0" smtClean="0">
                <a:solidFill>
                  <a:srgbClr val="92D050"/>
                </a:solidFill>
              </a:rPr>
              <a:t>svrsishodnost</a:t>
            </a:r>
            <a:r>
              <a:rPr lang="hr-HR" dirty="0" smtClean="0"/>
              <a:t>)</a:t>
            </a:r>
          </a:p>
          <a:p>
            <a:r>
              <a:rPr lang="hr-HR" dirty="0" smtClean="0"/>
              <a:t>Dokumenti sustava-formalne i neformalne procedure-procesi-baze podataka-</a:t>
            </a:r>
            <a:r>
              <a:rPr lang="hr-HR" dirty="0" smtClean="0">
                <a:solidFill>
                  <a:srgbClr val="92D050"/>
                </a:solidFill>
              </a:rPr>
              <a:t>informacije</a:t>
            </a:r>
          </a:p>
          <a:p>
            <a:r>
              <a:rPr lang="hr-HR" dirty="0" smtClean="0"/>
              <a:t>Učinkovitost sustava/modela</a:t>
            </a:r>
          </a:p>
          <a:p>
            <a:r>
              <a:rPr lang="hr-HR" dirty="0" smtClean="0"/>
              <a:t>Povjerenje </a:t>
            </a:r>
          </a:p>
          <a:p>
            <a:r>
              <a:rPr lang="hr-HR" dirty="0" smtClean="0">
                <a:solidFill>
                  <a:srgbClr val="92D050"/>
                </a:solidFill>
              </a:rPr>
              <a:t>Unapređenja</a:t>
            </a:r>
            <a:r>
              <a:rPr lang="hr-HR" dirty="0" smtClean="0"/>
              <a:t> </a:t>
            </a:r>
            <a:r>
              <a:rPr lang="hr-HR" dirty="0" smtClean="0">
                <a:sym typeface="Wingdings"/>
              </a:rPr>
              <a:t> razvoj  </a:t>
            </a:r>
            <a:r>
              <a:rPr lang="hr-HR" dirty="0" smtClean="0">
                <a:solidFill>
                  <a:srgbClr val="92D050"/>
                </a:solidFill>
                <a:sym typeface="Wingdings"/>
              </a:rPr>
              <a:t>dio EHEA</a:t>
            </a:r>
            <a:endParaRPr lang="hr-HR" dirty="0">
              <a:solidFill>
                <a:srgbClr val="92D050"/>
              </a:solidFill>
            </a:endParaRPr>
          </a:p>
        </p:txBody>
      </p:sp>
      <p:sp>
        <p:nvSpPr>
          <p:cNvPr id="3" name="Title 2"/>
          <p:cNvSpPr>
            <a:spLocks noGrp="1"/>
          </p:cNvSpPr>
          <p:nvPr>
            <p:ph type="title"/>
          </p:nvPr>
        </p:nvSpPr>
        <p:spPr/>
        <p:txBody>
          <a:bodyPr/>
          <a:lstStyle/>
          <a:p>
            <a:r>
              <a:rPr lang="hr-HR" dirty="0" smtClean="0"/>
              <a:t>SOK</a:t>
            </a:r>
            <a:endParaRPr lang="hr-HR" dirty="0"/>
          </a:p>
        </p:txBody>
      </p:sp>
    </p:spTree>
    <p:extLst>
      <p:ext uri="{BB962C8B-B14F-4D97-AF65-F5344CB8AC3E}">
        <p14:creationId xmlns:p14="http://schemas.microsoft.com/office/powerpoint/2010/main" xmlns="" val="2855517345"/>
      </p:ext>
    </p:extLst>
  </p:cSld>
  <p:clrMapOvr>
    <a:masterClrMapping/>
  </p:clrMapOvr>
  <p:timing>
    <p:tnLst>
      <p:par>
        <p:cTn id="1" dur="indefinite" restart="never" nodeType="tmRoot"/>
      </p:par>
    </p:tnLst>
  </p:timing>
</p:sld>
</file>

<file path=ppt/theme/theme1.xml><?xml version="1.0" encoding="utf-8"?>
<a:theme xmlns:a="http://schemas.openxmlformats.org/drawingml/2006/main" name="TS101875486">
  <a:themeElements>
    <a:clrScheme name="Brugerdefineret 6">
      <a:dk1>
        <a:srgbClr val="FFFCF9"/>
      </a:dk1>
      <a:lt1>
        <a:sysClr val="window" lastClr="FFFFFF"/>
      </a:lt1>
      <a:dk2>
        <a:srgbClr val="D7D8D9"/>
      </a:dk2>
      <a:lt2>
        <a:srgbClr val="FFFFFF"/>
      </a:lt2>
      <a:accent1>
        <a:srgbClr val="E6E6E6"/>
      </a:accent1>
      <a:accent2>
        <a:srgbClr val="F9AF18"/>
      </a:accent2>
      <a:accent3>
        <a:srgbClr val="78C5DD"/>
      </a:accent3>
      <a:accent4>
        <a:srgbClr val="0081BE"/>
      </a:accent4>
      <a:accent5>
        <a:srgbClr val="FAB900"/>
      </a:accent5>
      <a:accent6>
        <a:srgbClr val="E7711C"/>
      </a:accent6>
      <a:hlink>
        <a:srgbClr val="7EB220"/>
      </a:hlink>
      <a:folHlink>
        <a:srgbClr val="7EB22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76E7517-0EE9-49CF-990D-9186DC27E5B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TS101875486</Template>
  <TotalTime>1009</TotalTime>
  <Words>1250</Words>
  <Application>Microsoft Office PowerPoint</Application>
  <PresentationFormat>On-screen Show (4:3)</PresentationFormat>
  <Paragraphs>186</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TS101875486</vt:lpstr>
      <vt:lpstr>Slide 1</vt:lpstr>
      <vt:lpstr>SADRŽAJ </vt:lpstr>
      <vt:lpstr>ESG</vt:lpstr>
      <vt:lpstr>ESG I. dio Unutarnje osiguravanje kvalitete na VU</vt:lpstr>
      <vt:lpstr>Slide 5</vt:lpstr>
      <vt:lpstr>SOK FFOS</vt:lpstr>
      <vt:lpstr>1.1. Politika i postupci za osiguravanje kvalitete</vt:lpstr>
      <vt:lpstr>AZVO QA upitnik 2013. - Realizacija kojeg ESG-a standarda Vam predstavlja najveći izazov?  </vt:lpstr>
      <vt:lpstr>SOK</vt:lpstr>
      <vt:lpstr>AZVO QA upitnik 2013.</vt:lpstr>
      <vt:lpstr>ESG I.I</vt:lpstr>
      <vt:lpstr>Osnovni dokumenti SOK</vt:lpstr>
      <vt:lpstr>SWOT - snage</vt:lpstr>
      <vt:lpstr>SWOT - slabosti</vt:lpstr>
      <vt:lpstr>1.2. Odobravanje, praćenje i periodično vrednovanje programa i zvanja</vt:lpstr>
      <vt:lpstr>Shema studija</vt:lpstr>
      <vt:lpstr>HKO</vt:lpstr>
      <vt:lpstr>ESG  1.2.</vt:lpstr>
      <vt:lpstr>1.3. Ocjenjivanje studenata</vt:lpstr>
      <vt:lpstr>1.4. Osiguravanje kvalitete nastavnog osoblja </vt:lpstr>
      <vt:lpstr>ESG 1.4. - implementacija</vt:lpstr>
      <vt:lpstr>1.5. Resursi za učenje i pomoć studentima </vt:lpstr>
      <vt:lpstr>1.6. Informacijski sustavi </vt:lpstr>
      <vt:lpstr>1.7. Obavještavanje javnosti </vt:lpstr>
      <vt:lpstr>II dio: ESG za vanjsko osiguravanje kvalitete na VU</vt:lpstr>
      <vt:lpstr>Tipologija pristupa osiguravanju kvalitete </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Tomislav Tomljenović</dc:creator>
  <cp:lastModifiedBy>Korisnik</cp:lastModifiedBy>
  <cp:revision>84</cp:revision>
  <dcterms:created xsi:type="dcterms:W3CDTF">2013-02-01T08:19:46Z</dcterms:created>
  <dcterms:modified xsi:type="dcterms:W3CDTF">2014-12-22T00:36:54Z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TC018754869991</vt:lpwstr>
  </property>
</Properties>
</file>